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0"/>
  </p:notesMasterIdLst>
  <p:sldIdLst>
    <p:sldId id="256" r:id="rId2"/>
    <p:sldId id="271" r:id="rId3"/>
    <p:sldId id="272" r:id="rId4"/>
    <p:sldId id="292" r:id="rId5"/>
    <p:sldId id="293" r:id="rId6"/>
    <p:sldId id="275" r:id="rId7"/>
    <p:sldId id="274" r:id="rId8"/>
    <p:sldId id="260" r:id="rId9"/>
    <p:sldId id="266" r:id="rId10"/>
    <p:sldId id="263" r:id="rId11"/>
    <p:sldId id="278" r:id="rId12"/>
    <p:sldId id="279" r:id="rId13"/>
    <p:sldId id="280" r:id="rId14"/>
    <p:sldId id="281" r:id="rId15"/>
    <p:sldId id="283" r:id="rId16"/>
    <p:sldId id="282" r:id="rId17"/>
    <p:sldId id="284" r:id="rId18"/>
    <p:sldId id="285" r:id="rId19"/>
    <p:sldId id="286" r:id="rId20"/>
    <p:sldId id="287" r:id="rId21"/>
    <p:sldId id="288" r:id="rId22"/>
    <p:sldId id="289" r:id="rId23"/>
    <p:sldId id="290" r:id="rId24"/>
    <p:sldId id="291" r:id="rId25"/>
    <p:sldId id="261" r:id="rId26"/>
    <p:sldId id="276" r:id="rId27"/>
    <p:sldId id="277" r:id="rId28"/>
    <p:sldId id="270" r:id="rId29"/>
  </p:sldIdLst>
  <p:sldSz cx="18288000" cy="10287000"/>
  <p:notesSz cx="6858000" cy="9144000"/>
  <p:embeddedFontLst>
    <p:embeddedFont>
      <p:font typeface="Noto Sans JP Light" panose="020B0604020202020204" charset="-128"/>
      <p:regular r:id="rId31"/>
    </p:embeddedFont>
    <p:embeddedFont>
      <p:font typeface="Abadi" panose="020B0604020104020204" pitchFamily="34" charset="0"/>
      <p:regular r:id="rId32"/>
    </p:embeddedFont>
    <p:embeddedFont>
      <p:font typeface="Arsenal Bold" panose="020B0604020202020204" charset="0"/>
      <p:regular r:id="rId33"/>
    </p:embeddedFont>
    <p:embeddedFont>
      <p:font typeface="Quicksand" panose="020B0604020202020204" charset="0"/>
      <p:regular r:id="rId34"/>
    </p:embeddedFont>
    <p:embeddedFont>
      <p:font typeface="Quicksand Bold"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2EF"/>
    <a:srgbClr val="F9F7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13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F6E17C-6DF3-47E2-B51B-32F0F64437A7}" type="datetimeFigureOut">
              <a:rPr lang="en-US" smtClean="0"/>
              <a:t>10/15/2024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57FAC8-CE6B-4D58-99E5-FB0A25311AE3}" type="slidenum">
              <a:rPr lang="en-US" smtClean="0"/>
              <a:t>‹#›</a:t>
            </a:fld>
            <a:endParaRPr lang="en-US"/>
          </a:p>
        </p:txBody>
      </p:sp>
    </p:spTree>
    <p:extLst>
      <p:ext uri="{BB962C8B-B14F-4D97-AF65-F5344CB8AC3E}">
        <p14:creationId xmlns:p14="http://schemas.microsoft.com/office/powerpoint/2010/main" val="2964088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57FAC8-CE6B-4D58-99E5-FB0A25311AE3}" type="slidenum">
              <a:rPr lang="en-US" smtClean="0"/>
              <a:t>10</a:t>
            </a:fld>
            <a:endParaRPr lang="en-US"/>
          </a:p>
        </p:txBody>
      </p:sp>
    </p:spTree>
    <p:extLst>
      <p:ext uri="{BB962C8B-B14F-4D97-AF65-F5344CB8AC3E}">
        <p14:creationId xmlns:p14="http://schemas.microsoft.com/office/powerpoint/2010/main" val="3843448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57FAC8-CE6B-4D58-99E5-FB0A25311AE3}" type="slidenum">
              <a:rPr lang="en-US" smtClean="0"/>
              <a:t>19</a:t>
            </a:fld>
            <a:endParaRPr lang="en-US"/>
          </a:p>
        </p:txBody>
      </p:sp>
    </p:spTree>
    <p:extLst>
      <p:ext uri="{BB962C8B-B14F-4D97-AF65-F5344CB8AC3E}">
        <p14:creationId xmlns:p14="http://schemas.microsoft.com/office/powerpoint/2010/main" val="2438441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57FAC8-CE6B-4D58-99E5-FB0A25311AE3}" type="slidenum">
              <a:rPr lang="en-US" smtClean="0"/>
              <a:t>20</a:t>
            </a:fld>
            <a:endParaRPr lang="en-US"/>
          </a:p>
        </p:txBody>
      </p:sp>
    </p:spTree>
    <p:extLst>
      <p:ext uri="{BB962C8B-B14F-4D97-AF65-F5344CB8AC3E}">
        <p14:creationId xmlns:p14="http://schemas.microsoft.com/office/powerpoint/2010/main" val="3888219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57FAC8-CE6B-4D58-99E5-FB0A25311AE3}" type="slidenum">
              <a:rPr lang="en-US" smtClean="0"/>
              <a:t>21</a:t>
            </a:fld>
            <a:endParaRPr lang="en-US"/>
          </a:p>
        </p:txBody>
      </p:sp>
    </p:spTree>
    <p:extLst>
      <p:ext uri="{BB962C8B-B14F-4D97-AF65-F5344CB8AC3E}">
        <p14:creationId xmlns:p14="http://schemas.microsoft.com/office/powerpoint/2010/main" val="695253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57FAC8-CE6B-4D58-99E5-FB0A25311AE3}" type="slidenum">
              <a:rPr lang="en-US" smtClean="0"/>
              <a:t>22</a:t>
            </a:fld>
            <a:endParaRPr lang="en-US"/>
          </a:p>
        </p:txBody>
      </p:sp>
    </p:spTree>
    <p:extLst>
      <p:ext uri="{BB962C8B-B14F-4D97-AF65-F5344CB8AC3E}">
        <p14:creationId xmlns:p14="http://schemas.microsoft.com/office/powerpoint/2010/main" val="40355256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57FAC8-CE6B-4D58-99E5-FB0A25311AE3}" type="slidenum">
              <a:rPr lang="en-US" smtClean="0"/>
              <a:t>23</a:t>
            </a:fld>
            <a:endParaRPr lang="en-US"/>
          </a:p>
        </p:txBody>
      </p:sp>
    </p:spTree>
    <p:extLst>
      <p:ext uri="{BB962C8B-B14F-4D97-AF65-F5344CB8AC3E}">
        <p14:creationId xmlns:p14="http://schemas.microsoft.com/office/powerpoint/2010/main" val="8703451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57FAC8-CE6B-4D58-99E5-FB0A25311AE3}" type="slidenum">
              <a:rPr lang="en-US" smtClean="0"/>
              <a:t>24</a:t>
            </a:fld>
            <a:endParaRPr lang="en-US"/>
          </a:p>
        </p:txBody>
      </p:sp>
    </p:spTree>
    <p:extLst>
      <p:ext uri="{BB962C8B-B14F-4D97-AF65-F5344CB8AC3E}">
        <p14:creationId xmlns:p14="http://schemas.microsoft.com/office/powerpoint/2010/main" val="1156995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57FAC8-CE6B-4D58-99E5-FB0A25311AE3}" type="slidenum">
              <a:rPr lang="en-US" smtClean="0"/>
              <a:t>25</a:t>
            </a:fld>
            <a:endParaRPr lang="en-US"/>
          </a:p>
        </p:txBody>
      </p:sp>
    </p:spTree>
    <p:extLst>
      <p:ext uri="{BB962C8B-B14F-4D97-AF65-F5344CB8AC3E}">
        <p14:creationId xmlns:p14="http://schemas.microsoft.com/office/powerpoint/2010/main" val="3405835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57FAC8-CE6B-4D58-99E5-FB0A25311AE3}" type="slidenum">
              <a:rPr lang="en-US" smtClean="0"/>
              <a:t>11</a:t>
            </a:fld>
            <a:endParaRPr lang="en-US"/>
          </a:p>
        </p:txBody>
      </p:sp>
    </p:spTree>
    <p:extLst>
      <p:ext uri="{BB962C8B-B14F-4D97-AF65-F5344CB8AC3E}">
        <p14:creationId xmlns:p14="http://schemas.microsoft.com/office/powerpoint/2010/main" val="1499798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57FAC8-CE6B-4D58-99E5-FB0A25311AE3}" type="slidenum">
              <a:rPr lang="en-US" smtClean="0"/>
              <a:t>12</a:t>
            </a:fld>
            <a:endParaRPr lang="en-US"/>
          </a:p>
        </p:txBody>
      </p:sp>
    </p:spTree>
    <p:extLst>
      <p:ext uri="{BB962C8B-B14F-4D97-AF65-F5344CB8AC3E}">
        <p14:creationId xmlns:p14="http://schemas.microsoft.com/office/powerpoint/2010/main" val="2720446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57FAC8-CE6B-4D58-99E5-FB0A25311AE3}" type="slidenum">
              <a:rPr lang="en-US" smtClean="0"/>
              <a:t>13</a:t>
            </a:fld>
            <a:endParaRPr lang="en-US"/>
          </a:p>
        </p:txBody>
      </p:sp>
    </p:spTree>
    <p:extLst>
      <p:ext uri="{BB962C8B-B14F-4D97-AF65-F5344CB8AC3E}">
        <p14:creationId xmlns:p14="http://schemas.microsoft.com/office/powerpoint/2010/main" val="2007277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57FAC8-CE6B-4D58-99E5-FB0A25311AE3}" type="slidenum">
              <a:rPr lang="en-US" smtClean="0"/>
              <a:t>14</a:t>
            </a:fld>
            <a:endParaRPr lang="en-US"/>
          </a:p>
        </p:txBody>
      </p:sp>
    </p:spTree>
    <p:extLst>
      <p:ext uri="{BB962C8B-B14F-4D97-AF65-F5344CB8AC3E}">
        <p14:creationId xmlns:p14="http://schemas.microsoft.com/office/powerpoint/2010/main" val="1186773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57FAC8-CE6B-4D58-99E5-FB0A25311AE3}" type="slidenum">
              <a:rPr lang="en-US" smtClean="0"/>
              <a:t>15</a:t>
            </a:fld>
            <a:endParaRPr lang="en-US"/>
          </a:p>
        </p:txBody>
      </p:sp>
    </p:spTree>
    <p:extLst>
      <p:ext uri="{BB962C8B-B14F-4D97-AF65-F5344CB8AC3E}">
        <p14:creationId xmlns:p14="http://schemas.microsoft.com/office/powerpoint/2010/main" val="124220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57FAC8-CE6B-4D58-99E5-FB0A25311AE3}" type="slidenum">
              <a:rPr lang="en-US" smtClean="0"/>
              <a:t>16</a:t>
            </a:fld>
            <a:endParaRPr lang="en-US"/>
          </a:p>
        </p:txBody>
      </p:sp>
    </p:spTree>
    <p:extLst>
      <p:ext uri="{BB962C8B-B14F-4D97-AF65-F5344CB8AC3E}">
        <p14:creationId xmlns:p14="http://schemas.microsoft.com/office/powerpoint/2010/main" val="2067972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57FAC8-CE6B-4D58-99E5-FB0A25311AE3}" type="slidenum">
              <a:rPr lang="en-US" smtClean="0"/>
              <a:t>17</a:t>
            </a:fld>
            <a:endParaRPr lang="en-US"/>
          </a:p>
        </p:txBody>
      </p:sp>
    </p:spTree>
    <p:extLst>
      <p:ext uri="{BB962C8B-B14F-4D97-AF65-F5344CB8AC3E}">
        <p14:creationId xmlns:p14="http://schemas.microsoft.com/office/powerpoint/2010/main" val="2449258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57FAC8-CE6B-4D58-99E5-FB0A25311AE3}" type="slidenum">
              <a:rPr lang="en-US" smtClean="0"/>
              <a:t>18</a:t>
            </a:fld>
            <a:endParaRPr lang="en-US"/>
          </a:p>
        </p:txBody>
      </p:sp>
    </p:spTree>
    <p:extLst>
      <p:ext uri="{BB962C8B-B14F-4D97-AF65-F5344CB8AC3E}">
        <p14:creationId xmlns:p14="http://schemas.microsoft.com/office/powerpoint/2010/main" val="743888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sv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7.sv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hyperlink" Target="https://www.digitalocean.com/" TargetMode="External"/><Relationship Id="rId5" Type="http://schemas.openxmlformats.org/officeDocument/2006/relationships/image" Target="../media/image19.sv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digitalocean.com/" TargetMode="Externa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sp>
        <p:nvSpPr>
          <p:cNvPr id="2" name="Freeform 2"/>
          <p:cNvSpPr/>
          <p:nvPr/>
        </p:nvSpPr>
        <p:spPr>
          <a:xfrm rot="-1391761">
            <a:off x="-5046395" y="1967871"/>
            <a:ext cx="9267406" cy="12492827"/>
          </a:xfrm>
          <a:custGeom>
            <a:avLst/>
            <a:gdLst/>
            <a:ahLst/>
            <a:cxnLst/>
            <a:rect l="l" t="t" r="r" b="b"/>
            <a:pathLst>
              <a:path w="9267406" h="12492827">
                <a:moveTo>
                  <a:pt x="0" y="0"/>
                </a:moveTo>
                <a:lnTo>
                  <a:pt x="9267406" y="0"/>
                </a:lnTo>
                <a:lnTo>
                  <a:pt x="9267406" y="12492827"/>
                </a:lnTo>
                <a:lnTo>
                  <a:pt x="0" y="124928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4291402" y="-4965259"/>
            <a:ext cx="8968224" cy="8634892"/>
          </a:xfrm>
          <a:custGeom>
            <a:avLst/>
            <a:gdLst/>
            <a:ahLst/>
            <a:cxnLst/>
            <a:rect l="l" t="t" r="r" b="b"/>
            <a:pathLst>
              <a:path w="8968224" h="8634892">
                <a:moveTo>
                  <a:pt x="0" y="0"/>
                </a:moveTo>
                <a:lnTo>
                  <a:pt x="8968224" y="0"/>
                </a:lnTo>
                <a:lnTo>
                  <a:pt x="8968224" y="8634892"/>
                </a:lnTo>
                <a:lnTo>
                  <a:pt x="0" y="86348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6607176" y="3025450"/>
            <a:ext cx="2281713" cy="2196906"/>
          </a:xfrm>
          <a:custGeom>
            <a:avLst/>
            <a:gdLst/>
            <a:ahLst/>
            <a:cxnLst/>
            <a:rect l="l" t="t" r="r" b="b"/>
            <a:pathLst>
              <a:path w="2281713" h="2196906">
                <a:moveTo>
                  <a:pt x="0" y="0"/>
                </a:moveTo>
                <a:lnTo>
                  <a:pt x="2281713" y="0"/>
                </a:lnTo>
                <a:lnTo>
                  <a:pt x="2281713" y="2196907"/>
                </a:lnTo>
                <a:lnTo>
                  <a:pt x="0" y="21969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2057400" y="9441278"/>
            <a:ext cx="4634548" cy="396043"/>
          </a:xfrm>
          <a:custGeom>
            <a:avLst/>
            <a:gdLst/>
            <a:ahLst/>
            <a:cxnLst/>
            <a:rect l="l" t="t" r="r" b="b"/>
            <a:pathLst>
              <a:path w="4634548" h="396043">
                <a:moveTo>
                  <a:pt x="0" y="0"/>
                </a:moveTo>
                <a:lnTo>
                  <a:pt x="4634548" y="0"/>
                </a:lnTo>
                <a:lnTo>
                  <a:pt x="4634548" y="396043"/>
                </a:lnTo>
                <a:lnTo>
                  <a:pt x="0" y="3960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TextBox 2">
            <a:extLst>
              <a:ext uri="{FF2B5EF4-FFF2-40B4-BE49-F238E27FC236}">
                <a16:creationId xmlns:a16="http://schemas.microsoft.com/office/drawing/2014/main" id="{2C89C395-01C1-476A-547A-256B83752850}"/>
              </a:ext>
            </a:extLst>
          </p:cNvPr>
          <p:cNvSpPr txBox="1"/>
          <p:nvPr/>
        </p:nvSpPr>
        <p:spPr>
          <a:xfrm>
            <a:off x="1375590" y="1375252"/>
            <a:ext cx="15453336" cy="2923877"/>
          </a:xfrm>
          <a:prstGeom prst="rect">
            <a:avLst/>
          </a:prstGeom>
        </p:spPr>
        <p:txBody>
          <a:bodyPr wrap="square" lIns="0" tIns="0" rIns="0" bIns="0" rtlCol="0" anchor="t">
            <a:spAutoFit/>
          </a:bodyPr>
          <a:lstStyle/>
          <a:p>
            <a:pPr marL="0" lvl="0" indent="0" algn="ctr">
              <a:lnSpc>
                <a:spcPts val="26009"/>
              </a:lnSpc>
              <a:spcBef>
                <a:spcPct val="0"/>
              </a:spcBef>
            </a:pPr>
            <a:r>
              <a:rPr lang="en-US" sz="13080" b="1" i="1">
                <a:latin typeface="Times New Roman" panose="02020603050405020304" pitchFamily="18" charset="0"/>
                <a:ea typeface="Cormorant Garamond Bold Italics"/>
                <a:cs typeface="Times New Roman" panose="02020603050405020304" pitchFamily="18" charset="0"/>
                <a:sym typeface="Cormorant Garamond Bold Italics"/>
              </a:rPr>
              <a:t>Nhóm 3</a:t>
            </a:r>
            <a:endParaRPr lang="en-US" sz="13080" b="1" i="1" dirty="0">
              <a:latin typeface="Times New Roman" panose="02020603050405020304" pitchFamily="18" charset="0"/>
              <a:ea typeface="Cormorant Garamond Bold Italics"/>
              <a:cs typeface="Times New Roman" panose="02020603050405020304" pitchFamily="18" charset="0"/>
              <a:sym typeface="Cormorant Garamond Bold Italics"/>
            </a:endParaRPr>
          </a:p>
        </p:txBody>
      </p:sp>
      <p:sp>
        <p:nvSpPr>
          <p:cNvPr id="8" name="TextBox 6">
            <a:extLst>
              <a:ext uri="{FF2B5EF4-FFF2-40B4-BE49-F238E27FC236}">
                <a16:creationId xmlns:a16="http://schemas.microsoft.com/office/drawing/2014/main" id="{2E1623C5-9125-4746-5302-7075A7D89DE3}"/>
              </a:ext>
            </a:extLst>
          </p:cNvPr>
          <p:cNvSpPr txBox="1"/>
          <p:nvPr/>
        </p:nvSpPr>
        <p:spPr>
          <a:xfrm>
            <a:off x="2737538" y="4417840"/>
            <a:ext cx="12812922" cy="814710"/>
          </a:xfrm>
          <a:prstGeom prst="rect">
            <a:avLst/>
          </a:prstGeom>
        </p:spPr>
        <p:txBody>
          <a:bodyPr lIns="0" tIns="0" rIns="0" bIns="0" rtlCol="0" anchor="t">
            <a:spAutoFit/>
          </a:bodyPr>
          <a:lstStyle/>
          <a:p>
            <a:pPr marL="0" lvl="0" indent="0" algn="ctr">
              <a:lnSpc>
                <a:spcPts val="6844"/>
              </a:lnSpc>
              <a:spcBef>
                <a:spcPct val="0"/>
              </a:spcBef>
            </a:pPr>
            <a:r>
              <a:rPr lang="en-US" sz="4889" dirty="0" err="1">
                <a:latin typeface="Quicksand"/>
                <a:ea typeface="Quicksand"/>
                <a:cs typeface="Quicksand"/>
                <a:sym typeface="Quicksand"/>
              </a:rPr>
              <a:t>Báo</a:t>
            </a:r>
            <a:r>
              <a:rPr lang="en-US" sz="4889" dirty="0">
                <a:latin typeface="Quicksand"/>
                <a:ea typeface="Quicksand"/>
                <a:cs typeface="Quicksand"/>
                <a:sym typeface="Quicksand"/>
              </a:rPr>
              <a:t> </a:t>
            </a:r>
            <a:r>
              <a:rPr lang="en-US" sz="4889" dirty="0" err="1">
                <a:latin typeface="Quicksand"/>
                <a:ea typeface="Quicksand"/>
                <a:cs typeface="Quicksand"/>
                <a:sym typeface="Quicksand"/>
              </a:rPr>
              <a:t>cáo</a:t>
            </a:r>
            <a:r>
              <a:rPr lang="en-US" sz="4889" dirty="0">
                <a:latin typeface="Quicksand"/>
                <a:ea typeface="Quicksand"/>
                <a:cs typeface="Quicksand"/>
                <a:sym typeface="Quicksand"/>
              </a:rPr>
              <a:t>: </a:t>
            </a:r>
            <a:r>
              <a:rPr lang="en-US" sz="4889" dirty="0" err="1">
                <a:latin typeface="Quicksand"/>
                <a:ea typeface="Quicksand"/>
                <a:cs typeface="Quicksand"/>
                <a:sym typeface="Quicksand"/>
              </a:rPr>
              <a:t>Đề</a:t>
            </a:r>
            <a:r>
              <a:rPr lang="en-US" sz="4889" dirty="0">
                <a:latin typeface="Quicksand"/>
                <a:ea typeface="Quicksand"/>
                <a:cs typeface="Quicksand"/>
                <a:sym typeface="Quicksand"/>
              </a:rPr>
              <a:t> </a:t>
            </a:r>
            <a:r>
              <a:rPr lang="en-US" sz="4889" dirty="0" err="1">
                <a:latin typeface="Quicksand"/>
                <a:ea typeface="Quicksand"/>
                <a:cs typeface="Quicksand"/>
                <a:sym typeface="Quicksand"/>
              </a:rPr>
              <a:t>cương</a:t>
            </a:r>
            <a:r>
              <a:rPr lang="en-US" sz="4889" dirty="0">
                <a:latin typeface="Quicksand"/>
                <a:ea typeface="Quicksand"/>
                <a:cs typeface="Quicksand"/>
                <a:sym typeface="Quicksand"/>
              </a:rPr>
              <a:t> </a:t>
            </a:r>
            <a:r>
              <a:rPr lang="en-US" sz="4889" dirty="0" err="1">
                <a:latin typeface="Quicksand"/>
                <a:ea typeface="Quicksand"/>
                <a:cs typeface="Quicksand"/>
                <a:sym typeface="Quicksand"/>
              </a:rPr>
              <a:t>dự</a:t>
            </a:r>
            <a:r>
              <a:rPr lang="en-US" sz="4889" dirty="0">
                <a:latin typeface="Quicksand"/>
                <a:ea typeface="Quicksand"/>
                <a:cs typeface="Quicksand"/>
                <a:sym typeface="Quicksand"/>
              </a:rPr>
              <a:t> </a:t>
            </a:r>
            <a:r>
              <a:rPr lang="en-US" sz="4889" dirty="0" err="1">
                <a:latin typeface="Quicksand"/>
                <a:ea typeface="Quicksand"/>
                <a:cs typeface="Quicksand"/>
                <a:sym typeface="Quicksand"/>
              </a:rPr>
              <a:t>án</a:t>
            </a:r>
            <a:r>
              <a:rPr lang="en-US" sz="4889" dirty="0">
                <a:latin typeface="Quicksand"/>
                <a:ea typeface="Quicksand"/>
                <a:cs typeface="Quicksand"/>
                <a:sym typeface="Quicksand"/>
              </a:rPr>
              <a:t> </a:t>
            </a:r>
            <a:r>
              <a:rPr lang="en-US" sz="4889" dirty="0" err="1">
                <a:latin typeface="Quicksand"/>
                <a:ea typeface="Quicksand"/>
                <a:cs typeface="Quicksand"/>
                <a:sym typeface="Quicksand"/>
              </a:rPr>
              <a:t>giữa</a:t>
            </a:r>
            <a:r>
              <a:rPr lang="en-US" sz="4889" dirty="0">
                <a:latin typeface="Quicksand"/>
                <a:ea typeface="Quicksand"/>
                <a:cs typeface="Quicksand"/>
                <a:sym typeface="Quicksand"/>
              </a:rPr>
              <a:t> </a:t>
            </a:r>
            <a:r>
              <a:rPr lang="en-US" sz="4889" dirty="0" err="1">
                <a:latin typeface="Quicksand"/>
                <a:ea typeface="Quicksand"/>
                <a:cs typeface="Quicksand"/>
                <a:sym typeface="Quicksand"/>
              </a:rPr>
              <a:t>kì</a:t>
            </a:r>
            <a:endParaRPr lang="en-US" sz="4889" dirty="0">
              <a:latin typeface="Quicksand"/>
              <a:ea typeface="Quicksand"/>
              <a:cs typeface="Quicksand"/>
              <a:sym typeface="Quicksand"/>
            </a:endParaRPr>
          </a:p>
        </p:txBody>
      </p:sp>
      <p:sp>
        <p:nvSpPr>
          <p:cNvPr id="9" name="TextBox 7">
            <a:extLst>
              <a:ext uri="{FF2B5EF4-FFF2-40B4-BE49-F238E27FC236}">
                <a16:creationId xmlns:a16="http://schemas.microsoft.com/office/drawing/2014/main" id="{6FF08B91-92A2-C79C-6068-875224FF828F}"/>
              </a:ext>
            </a:extLst>
          </p:cNvPr>
          <p:cNvSpPr txBox="1"/>
          <p:nvPr/>
        </p:nvSpPr>
        <p:spPr>
          <a:xfrm>
            <a:off x="4935111" y="5196102"/>
            <a:ext cx="8447248" cy="519886"/>
          </a:xfrm>
          <a:prstGeom prst="rect">
            <a:avLst/>
          </a:prstGeom>
        </p:spPr>
        <p:txBody>
          <a:bodyPr wrap="square" lIns="0" tIns="0" rIns="0" bIns="0" rtlCol="0" anchor="t">
            <a:spAutoFit/>
          </a:bodyPr>
          <a:lstStyle/>
          <a:p>
            <a:pPr marL="0" lvl="0" indent="0" algn="ctr">
              <a:lnSpc>
                <a:spcPts val="4397"/>
              </a:lnSpc>
              <a:spcBef>
                <a:spcPct val="0"/>
              </a:spcBef>
            </a:pPr>
            <a:r>
              <a:rPr lang="en-US" sz="3141">
                <a:latin typeface="Quicksand"/>
                <a:ea typeface="Quicksand"/>
                <a:cs typeface="Quicksand"/>
                <a:sym typeface="Quicksand"/>
              </a:rPr>
              <a:t>Giảng viên hướng dẫn: Thầy Đỗ Oanh Cường</a:t>
            </a:r>
          </a:p>
        </p:txBody>
      </p:sp>
      <p:sp>
        <p:nvSpPr>
          <p:cNvPr id="10" name="TextBox 8">
            <a:extLst>
              <a:ext uri="{FF2B5EF4-FFF2-40B4-BE49-F238E27FC236}">
                <a16:creationId xmlns:a16="http://schemas.microsoft.com/office/drawing/2014/main" id="{4B19EDD1-163A-699A-E6A7-3CD52D3A0522}"/>
              </a:ext>
            </a:extLst>
          </p:cNvPr>
          <p:cNvSpPr txBox="1"/>
          <p:nvPr/>
        </p:nvSpPr>
        <p:spPr>
          <a:xfrm>
            <a:off x="3322178" y="1363630"/>
            <a:ext cx="11643643" cy="529811"/>
          </a:xfrm>
          <a:prstGeom prst="rect">
            <a:avLst/>
          </a:prstGeom>
        </p:spPr>
        <p:txBody>
          <a:bodyPr lIns="0" tIns="0" rIns="0" bIns="0" rtlCol="0" anchor="t">
            <a:spAutoFit/>
          </a:bodyPr>
          <a:lstStyle/>
          <a:p>
            <a:pPr marL="0" lvl="0" indent="0" algn="ctr">
              <a:lnSpc>
                <a:spcPts val="4397"/>
              </a:lnSpc>
              <a:spcBef>
                <a:spcPct val="0"/>
              </a:spcBef>
            </a:pPr>
            <a:r>
              <a:rPr lang="en-US" sz="3141">
                <a:latin typeface="Quicksand"/>
                <a:ea typeface="Quicksand"/>
                <a:cs typeface="Quicksand"/>
                <a:sym typeface="Quicksand"/>
              </a:rPr>
              <a:t>Quản trị hệ thống thông tin</a:t>
            </a:r>
          </a:p>
        </p:txBody>
      </p:sp>
      <p:pic>
        <p:nvPicPr>
          <p:cNvPr id="11" name="Picture 10" descr="A blue square with white text&#10;&#10;Description automatically generated">
            <a:extLst>
              <a:ext uri="{FF2B5EF4-FFF2-40B4-BE49-F238E27FC236}">
                <a16:creationId xmlns:a16="http://schemas.microsoft.com/office/drawing/2014/main" id="{F00BBB93-DC49-FB74-6204-6A39BE4760D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42189" y="6053267"/>
            <a:ext cx="1760069" cy="1760069"/>
          </a:xfrm>
          <a:prstGeom prst="rect">
            <a:avLst/>
          </a:prstGeom>
        </p:spPr>
      </p:pic>
      <p:sp>
        <p:nvSpPr>
          <p:cNvPr id="12" name="TextBox 11">
            <a:extLst>
              <a:ext uri="{FF2B5EF4-FFF2-40B4-BE49-F238E27FC236}">
                <a16:creationId xmlns:a16="http://schemas.microsoft.com/office/drawing/2014/main" id="{5F380102-FD45-AF8A-88FC-E54C0843C916}"/>
              </a:ext>
            </a:extLst>
          </p:cNvPr>
          <p:cNvSpPr txBox="1"/>
          <p:nvPr/>
        </p:nvSpPr>
        <p:spPr>
          <a:xfrm>
            <a:off x="8227139" y="7827448"/>
            <a:ext cx="2133600" cy="646331"/>
          </a:xfrm>
          <a:prstGeom prst="rect">
            <a:avLst/>
          </a:prstGeom>
          <a:noFill/>
        </p:spPr>
        <p:txBody>
          <a:bodyPr wrap="square" rtlCol="0">
            <a:spAutoFit/>
          </a:bodyPr>
          <a:lstStyle/>
          <a:p>
            <a:r>
              <a:rPr lang="en-US" sz="3600" dirty="0">
                <a:latin typeface="Abadi" panose="020B0604020104020204" pitchFamily="34" charset="0"/>
              </a:rPr>
              <a:t>63HTTT1</a:t>
            </a:r>
          </a:p>
        </p:txBody>
      </p:sp>
      <p:sp>
        <p:nvSpPr>
          <p:cNvPr id="13" name="Freeform 37">
            <a:extLst>
              <a:ext uri="{FF2B5EF4-FFF2-40B4-BE49-F238E27FC236}">
                <a16:creationId xmlns:a16="http://schemas.microsoft.com/office/drawing/2014/main" id="{EAC17E09-9BA4-D7F9-4073-4BC2D4AB20D0}"/>
              </a:ext>
            </a:extLst>
          </p:cNvPr>
          <p:cNvSpPr/>
          <p:nvPr/>
        </p:nvSpPr>
        <p:spPr>
          <a:xfrm>
            <a:off x="9525000" y="6276575"/>
            <a:ext cx="1523998" cy="1313452"/>
          </a:xfrm>
          <a:custGeom>
            <a:avLst/>
            <a:gdLst/>
            <a:ahLst/>
            <a:cxnLst/>
            <a:rect l="l" t="t" r="r" b="b"/>
            <a:pathLst>
              <a:path w="1611423" h="1341510">
                <a:moveTo>
                  <a:pt x="0" y="0"/>
                </a:moveTo>
                <a:lnTo>
                  <a:pt x="1611423" y="0"/>
                </a:lnTo>
                <a:lnTo>
                  <a:pt x="1611423" y="1341510"/>
                </a:lnTo>
                <a:lnTo>
                  <a:pt x="0" y="1341510"/>
                </a:lnTo>
                <a:lnTo>
                  <a:pt x="0" y="0"/>
                </a:lnTo>
                <a:close/>
              </a:path>
            </a:pathLst>
          </a:custGeom>
          <a:blipFill>
            <a:blip r:embed="rId11"/>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15E2650-8F74-8BD6-64D1-64983ACA9EAD}"/>
              </a:ext>
            </a:extLst>
          </p:cNvPr>
          <p:cNvSpPr txBox="1"/>
          <p:nvPr/>
        </p:nvSpPr>
        <p:spPr>
          <a:xfrm>
            <a:off x="533400" y="4643363"/>
            <a:ext cx="6172200" cy="1000274"/>
          </a:xfrm>
          <a:prstGeom prst="rect">
            <a:avLst/>
          </a:prstGeom>
        </p:spPr>
        <p:txBody>
          <a:bodyPr wrap="square" lIns="0" tIns="0" rIns="0" bIns="0" rtlCol="0" anchor="t">
            <a:spAutoFit/>
          </a:bodyPr>
          <a:lstStyle/>
          <a:p>
            <a:pPr marL="0" lvl="0" indent="0" algn="l">
              <a:lnSpc>
                <a:spcPts val="3919"/>
              </a:lnSpc>
              <a:spcBef>
                <a:spcPct val="0"/>
              </a:spcBef>
            </a:pPr>
            <a:r>
              <a:rPr lang="en-US" sz="3600" b="1">
                <a:latin typeface="Quicksand Bold"/>
                <a:ea typeface="Quicksand Bold"/>
                <a:cs typeface="Quicksand Bold"/>
                <a:sym typeface="Quicksand Bold"/>
              </a:rPr>
              <a:t>IV. Quy trình và các chức năng dự kiến của hệ thống </a:t>
            </a:r>
            <a:endParaRPr lang="en-US" sz="3600" b="1" dirty="0">
              <a:latin typeface="Quicksand Bold"/>
              <a:ea typeface="Quicksand Bold"/>
              <a:cs typeface="Quicksand Bold"/>
              <a:sym typeface="Quicksand Bold"/>
            </a:endParaRPr>
          </a:p>
        </p:txBody>
      </p:sp>
      <p:pic>
        <p:nvPicPr>
          <p:cNvPr id="11" name="Picture 10">
            <a:extLst>
              <a:ext uri="{FF2B5EF4-FFF2-40B4-BE49-F238E27FC236}">
                <a16:creationId xmlns:a16="http://schemas.microsoft.com/office/drawing/2014/main" id="{12E7AD20-D2A8-8BEB-B386-206ED9766BAA}"/>
              </a:ext>
            </a:extLst>
          </p:cNvPr>
          <p:cNvPicPr>
            <a:picLocks noChangeAspect="1"/>
          </p:cNvPicPr>
          <p:nvPr/>
        </p:nvPicPr>
        <p:blipFill>
          <a:blip r:embed="rId3"/>
          <a:stretch>
            <a:fillRect/>
          </a:stretch>
        </p:blipFill>
        <p:spPr>
          <a:xfrm>
            <a:off x="6324600" y="28268"/>
            <a:ext cx="11658600" cy="10298098"/>
          </a:xfrm>
          <a:prstGeom prst="rect">
            <a:avLst/>
          </a:prstGeom>
        </p:spPr>
      </p:pic>
      <p:sp>
        <p:nvSpPr>
          <p:cNvPr id="2" name="Freeform 37">
            <a:extLst>
              <a:ext uri="{FF2B5EF4-FFF2-40B4-BE49-F238E27FC236}">
                <a16:creationId xmlns:a16="http://schemas.microsoft.com/office/drawing/2014/main" id="{EFBE85B9-B248-B896-D54C-3FBE3535A6F0}"/>
              </a:ext>
            </a:extLst>
          </p:cNvPr>
          <p:cNvSpPr/>
          <p:nvPr/>
        </p:nvSpPr>
        <p:spPr>
          <a:xfrm>
            <a:off x="16899541" y="114300"/>
            <a:ext cx="1312259" cy="922341"/>
          </a:xfrm>
          <a:custGeom>
            <a:avLst/>
            <a:gdLst/>
            <a:ahLst/>
            <a:cxnLst/>
            <a:rect l="l" t="t" r="r" b="b"/>
            <a:pathLst>
              <a:path w="1611423" h="1341510">
                <a:moveTo>
                  <a:pt x="0" y="0"/>
                </a:moveTo>
                <a:lnTo>
                  <a:pt x="1611423" y="0"/>
                </a:lnTo>
                <a:lnTo>
                  <a:pt x="1611423" y="1341510"/>
                </a:lnTo>
                <a:lnTo>
                  <a:pt x="0" y="1341510"/>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44222B-4C85-870D-45C0-349B3B917634}"/>
              </a:ext>
            </a:extLst>
          </p:cNvPr>
          <p:cNvSpPr txBox="1"/>
          <p:nvPr/>
        </p:nvSpPr>
        <p:spPr>
          <a:xfrm>
            <a:off x="381000" y="266700"/>
            <a:ext cx="12420600" cy="500137"/>
          </a:xfrm>
          <a:prstGeom prst="rect">
            <a:avLst/>
          </a:prstGeom>
        </p:spPr>
        <p:txBody>
          <a:bodyPr wrap="square" lIns="0" tIns="0" rIns="0" bIns="0" rtlCol="0" anchor="t">
            <a:spAutoFit/>
          </a:bodyPr>
          <a:lstStyle/>
          <a:p>
            <a:pPr marL="0" lvl="0" indent="0" algn="l">
              <a:lnSpc>
                <a:spcPts val="3919"/>
              </a:lnSpc>
              <a:spcBef>
                <a:spcPct val="0"/>
              </a:spcBef>
            </a:pPr>
            <a:r>
              <a:rPr lang="en-US" sz="3600" b="1">
                <a:latin typeface="Quicksand Bold"/>
                <a:ea typeface="Quicksand Bold"/>
                <a:cs typeface="Quicksand Bold"/>
                <a:sym typeface="Quicksand Bold"/>
              </a:rPr>
              <a:t>IV. Quy trình và các chức năng dự kiến của hệ thống </a:t>
            </a:r>
            <a:endParaRPr lang="en-US" sz="3600" b="1" dirty="0">
              <a:latin typeface="Quicksand Bold"/>
              <a:ea typeface="Quicksand Bold"/>
              <a:cs typeface="Quicksand Bold"/>
              <a:sym typeface="Quicksand Bold"/>
            </a:endParaRPr>
          </a:p>
        </p:txBody>
      </p:sp>
      <p:sp>
        <p:nvSpPr>
          <p:cNvPr id="3" name="TextBox 2">
            <a:extLst>
              <a:ext uri="{FF2B5EF4-FFF2-40B4-BE49-F238E27FC236}">
                <a16:creationId xmlns:a16="http://schemas.microsoft.com/office/drawing/2014/main" id="{553B1AAA-1605-B2CC-F1B6-F446D3BC670B}"/>
              </a:ext>
            </a:extLst>
          </p:cNvPr>
          <p:cNvSpPr txBox="1"/>
          <p:nvPr/>
        </p:nvSpPr>
        <p:spPr>
          <a:xfrm>
            <a:off x="381000" y="1714500"/>
            <a:ext cx="6172200" cy="468526"/>
          </a:xfrm>
          <a:prstGeom prst="rect">
            <a:avLst/>
          </a:prstGeom>
        </p:spPr>
        <p:txBody>
          <a:bodyPr wrap="square" lIns="0" tIns="0" rIns="0" bIns="0" rtlCol="0" anchor="t">
            <a:spAutoFit/>
          </a:bodyPr>
          <a:lstStyle/>
          <a:p>
            <a:pPr marL="0" lvl="0" indent="0" algn="l">
              <a:lnSpc>
                <a:spcPts val="3919"/>
              </a:lnSpc>
              <a:spcBef>
                <a:spcPct val="0"/>
              </a:spcBef>
            </a:pPr>
            <a:r>
              <a:rPr lang="en-US" sz="3200" b="1">
                <a:latin typeface="Quicksand Bold"/>
                <a:ea typeface="Quicksand Bold"/>
                <a:cs typeface="Quicksand Bold"/>
                <a:sym typeface="Quicksand Bold"/>
              </a:rPr>
              <a:t>1. Tích hợp WP ERP  </a:t>
            </a:r>
            <a:endParaRPr lang="en-US" sz="3200" b="1" dirty="0">
              <a:latin typeface="Quicksand Bold"/>
              <a:ea typeface="Quicksand Bold"/>
              <a:cs typeface="Quicksand Bold"/>
              <a:sym typeface="Quicksand Bold"/>
            </a:endParaRPr>
          </a:p>
        </p:txBody>
      </p:sp>
      <p:pic>
        <p:nvPicPr>
          <p:cNvPr id="1026" name="Picture 2">
            <a:extLst>
              <a:ext uri="{FF2B5EF4-FFF2-40B4-BE49-F238E27FC236}">
                <a16:creationId xmlns:a16="http://schemas.microsoft.com/office/drawing/2014/main" id="{350620DD-BBCC-8562-9EA9-FFA878295F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162" y="3240669"/>
            <a:ext cx="9748838" cy="433281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5FCFDCA-50C3-1A60-4A5B-AFE307257C05}"/>
              </a:ext>
            </a:extLst>
          </p:cNvPr>
          <p:cNvSpPr txBox="1"/>
          <p:nvPr/>
        </p:nvSpPr>
        <p:spPr>
          <a:xfrm>
            <a:off x="381000" y="2476500"/>
            <a:ext cx="7777162" cy="5861156"/>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US" sz="3200" b="0" i="0" u="none" strike="noStrike">
                <a:solidFill>
                  <a:srgbClr val="000000"/>
                </a:solidFill>
                <a:effectLst/>
                <a:latin typeface="Times New Roman" panose="02020603050405020304" pitchFamily="18" charset="0"/>
              </a:rPr>
              <a:t>HRM (Quản lý nhân sự)</a:t>
            </a:r>
          </a:p>
          <a:p>
            <a:pPr marL="285750" indent="-285750">
              <a:lnSpc>
                <a:spcPct val="200000"/>
              </a:lnSpc>
              <a:buFont typeface="Wingdings" panose="05000000000000000000" pitchFamily="2" charset="2"/>
              <a:buChar char="Ø"/>
            </a:pPr>
            <a:r>
              <a:rPr lang="en-US" sz="3200" b="0" i="0" u="none" strike="noStrike">
                <a:solidFill>
                  <a:srgbClr val="000000"/>
                </a:solidFill>
                <a:effectLst/>
                <a:latin typeface="Times New Roman" panose="02020603050405020304" pitchFamily="18" charset="0"/>
              </a:rPr>
              <a:t>Quản lý tài chính (Accounting)</a:t>
            </a:r>
            <a:endParaRPr lang="en-US" sz="3200">
              <a:solidFill>
                <a:srgbClr val="000000"/>
              </a:solidFill>
              <a:latin typeface="Times New Roman" panose="02020603050405020304" pitchFamily="18" charset="0"/>
            </a:endParaRPr>
          </a:p>
          <a:p>
            <a:pPr marL="285750" indent="-285750">
              <a:lnSpc>
                <a:spcPct val="200000"/>
              </a:lnSpc>
              <a:buFont typeface="Wingdings" panose="05000000000000000000" pitchFamily="2" charset="2"/>
              <a:buChar char="Ø"/>
            </a:pPr>
            <a:r>
              <a:rPr lang="en-US" sz="3200" b="0" i="0" u="none" strike="noStrike">
                <a:solidFill>
                  <a:srgbClr val="000000"/>
                </a:solidFill>
                <a:effectLst/>
                <a:latin typeface="Times New Roman" panose="02020603050405020304" pitchFamily="18" charset="0"/>
              </a:rPr>
              <a:t>Quản lý quan hệ khách hàng (</a:t>
            </a:r>
            <a:r>
              <a:rPr lang="en-US" sz="3200" b="0" i="0" u="none" strike="noStrike">
                <a:solidFill>
                  <a:srgbClr val="040C28"/>
                </a:solidFill>
                <a:effectLst/>
                <a:latin typeface="Times New Roman" panose="02020603050405020304" pitchFamily="18" charset="0"/>
              </a:rPr>
              <a:t>Customer Relationship Management)</a:t>
            </a:r>
            <a:endParaRPr lang="en-US" sz="3200" b="0" i="0" u="none" strike="noStrike">
              <a:solidFill>
                <a:srgbClr val="000000"/>
              </a:solidFill>
              <a:effectLst/>
              <a:latin typeface="Times New Roman" panose="02020603050405020304" pitchFamily="18" charset="0"/>
            </a:endParaRPr>
          </a:p>
          <a:p>
            <a:pPr marL="285750" indent="-285750">
              <a:lnSpc>
                <a:spcPct val="200000"/>
              </a:lnSpc>
              <a:buFont typeface="Wingdings" panose="05000000000000000000" pitchFamily="2" charset="2"/>
              <a:buChar char="Ø"/>
            </a:pPr>
            <a:r>
              <a:rPr lang="en-US" sz="3200" b="0" i="0" u="none" strike="noStrike">
                <a:solidFill>
                  <a:srgbClr val="040C28"/>
                </a:solidFill>
                <a:effectLst/>
                <a:latin typeface="Times New Roman" panose="02020603050405020304" pitchFamily="18" charset="0"/>
              </a:rPr>
              <a:t>Quản lý dự án (Project Management)</a:t>
            </a:r>
          </a:p>
          <a:p>
            <a:pPr marL="285750" indent="-285750">
              <a:lnSpc>
                <a:spcPct val="200000"/>
              </a:lnSpc>
              <a:buFont typeface="Wingdings" panose="05000000000000000000" pitchFamily="2" charset="2"/>
              <a:buChar char="Ø"/>
            </a:pPr>
            <a:r>
              <a:rPr lang="en-US" sz="3200" b="0" i="0" u="none" strike="noStrike">
                <a:solidFill>
                  <a:srgbClr val="040C28"/>
                </a:solidFill>
                <a:effectLst/>
                <a:latin typeface="Times New Roman" panose="02020603050405020304" pitchFamily="18" charset="0"/>
              </a:rPr>
              <a:t>Quản lý lịch</a:t>
            </a:r>
            <a:endParaRPr lang="en-US" sz="3200"/>
          </a:p>
        </p:txBody>
      </p:sp>
      <p:sp>
        <p:nvSpPr>
          <p:cNvPr id="5" name="Freeform 37">
            <a:extLst>
              <a:ext uri="{FF2B5EF4-FFF2-40B4-BE49-F238E27FC236}">
                <a16:creationId xmlns:a16="http://schemas.microsoft.com/office/drawing/2014/main" id="{0794EDF2-71A0-18CB-96AE-769D6D8E19A4}"/>
              </a:ext>
            </a:extLst>
          </p:cNvPr>
          <p:cNvSpPr/>
          <p:nvPr/>
        </p:nvSpPr>
        <p:spPr>
          <a:xfrm>
            <a:off x="16319153" y="106359"/>
            <a:ext cx="1833306" cy="1590675"/>
          </a:xfrm>
          <a:custGeom>
            <a:avLst/>
            <a:gdLst/>
            <a:ahLst/>
            <a:cxnLst/>
            <a:rect l="l" t="t" r="r" b="b"/>
            <a:pathLst>
              <a:path w="1611423" h="1341510">
                <a:moveTo>
                  <a:pt x="0" y="0"/>
                </a:moveTo>
                <a:lnTo>
                  <a:pt x="1611423" y="0"/>
                </a:lnTo>
                <a:lnTo>
                  <a:pt x="1611423" y="1341510"/>
                </a:lnTo>
                <a:lnTo>
                  <a:pt x="0" y="1341510"/>
                </a:lnTo>
                <a:lnTo>
                  <a:pt x="0" y="0"/>
                </a:lnTo>
                <a:close/>
              </a:path>
            </a:pathLst>
          </a:custGeom>
          <a:blipFill>
            <a:blip r:embed="rId4"/>
            <a:stretch>
              <a:fillRect/>
            </a:stretch>
          </a:blipFill>
        </p:spPr>
        <p:txBody>
          <a:bodyPr/>
          <a:lstStyle/>
          <a:p>
            <a:endParaRPr lang="en-US"/>
          </a:p>
        </p:txBody>
      </p:sp>
    </p:spTree>
    <p:extLst>
      <p:ext uri="{BB962C8B-B14F-4D97-AF65-F5344CB8AC3E}">
        <p14:creationId xmlns:p14="http://schemas.microsoft.com/office/powerpoint/2010/main" val="778534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44222B-4C85-870D-45C0-349B3B917634}"/>
              </a:ext>
            </a:extLst>
          </p:cNvPr>
          <p:cNvSpPr txBox="1"/>
          <p:nvPr/>
        </p:nvSpPr>
        <p:spPr>
          <a:xfrm>
            <a:off x="381000" y="266700"/>
            <a:ext cx="12420600" cy="500137"/>
          </a:xfrm>
          <a:prstGeom prst="rect">
            <a:avLst/>
          </a:prstGeom>
        </p:spPr>
        <p:txBody>
          <a:bodyPr wrap="square" lIns="0" tIns="0" rIns="0" bIns="0" rtlCol="0" anchor="t">
            <a:spAutoFit/>
          </a:bodyPr>
          <a:lstStyle/>
          <a:p>
            <a:pPr marL="0" lvl="0" indent="0" algn="l">
              <a:lnSpc>
                <a:spcPts val="3919"/>
              </a:lnSpc>
              <a:spcBef>
                <a:spcPct val="0"/>
              </a:spcBef>
            </a:pPr>
            <a:r>
              <a:rPr lang="en-US" sz="3600" b="1">
                <a:latin typeface="Quicksand Bold"/>
                <a:ea typeface="Quicksand Bold"/>
                <a:cs typeface="Quicksand Bold"/>
                <a:sym typeface="Quicksand Bold"/>
              </a:rPr>
              <a:t>IV. Quy trình và các chức năng dự kiến của hệ thống </a:t>
            </a:r>
            <a:endParaRPr lang="en-US" sz="3600" b="1" dirty="0">
              <a:latin typeface="Quicksand Bold"/>
              <a:ea typeface="Quicksand Bold"/>
              <a:cs typeface="Quicksand Bold"/>
              <a:sym typeface="Quicksand Bold"/>
            </a:endParaRPr>
          </a:p>
        </p:txBody>
      </p:sp>
      <p:sp>
        <p:nvSpPr>
          <p:cNvPr id="3" name="TextBox 2">
            <a:extLst>
              <a:ext uri="{FF2B5EF4-FFF2-40B4-BE49-F238E27FC236}">
                <a16:creationId xmlns:a16="http://schemas.microsoft.com/office/drawing/2014/main" id="{553B1AAA-1605-B2CC-F1B6-F446D3BC670B}"/>
              </a:ext>
            </a:extLst>
          </p:cNvPr>
          <p:cNvSpPr txBox="1"/>
          <p:nvPr/>
        </p:nvSpPr>
        <p:spPr>
          <a:xfrm>
            <a:off x="376084" y="1271849"/>
            <a:ext cx="6172200" cy="468526"/>
          </a:xfrm>
          <a:prstGeom prst="rect">
            <a:avLst/>
          </a:prstGeom>
        </p:spPr>
        <p:txBody>
          <a:bodyPr wrap="square" lIns="0" tIns="0" rIns="0" bIns="0" rtlCol="0" anchor="t">
            <a:spAutoFit/>
          </a:bodyPr>
          <a:lstStyle/>
          <a:p>
            <a:pPr marL="0" lvl="0" indent="0" algn="l">
              <a:lnSpc>
                <a:spcPts val="3919"/>
              </a:lnSpc>
              <a:spcBef>
                <a:spcPct val="0"/>
              </a:spcBef>
            </a:pPr>
            <a:r>
              <a:rPr lang="en-US" sz="3200" b="1">
                <a:latin typeface="Quicksand Bold"/>
                <a:ea typeface="Quicksand Bold"/>
                <a:cs typeface="Quicksand Bold"/>
                <a:sym typeface="Quicksand Bold"/>
              </a:rPr>
              <a:t>2. </a:t>
            </a:r>
            <a:r>
              <a:rPr lang="en-US" sz="3200" b="1" i="0" u="none" strike="noStrike">
                <a:solidFill>
                  <a:srgbClr val="000000"/>
                </a:solidFill>
                <a:effectLst/>
                <a:latin typeface="Times New Roman" panose="02020603050405020304" pitchFamily="18" charset="0"/>
              </a:rPr>
              <a:t>Bảo mật</a:t>
            </a:r>
            <a:endParaRPr lang="en-US" sz="3200" b="1" dirty="0">
              <a:latin typeface="Quicksand Bold"/>
              <a:ea typeface="Quicksand Bold"/>
              <a:cs typeface="Quicksand Bold"/>
              <a:sym typeface="Quicksand Bold"/>
            </a:endParaRPr>
          </a:p>
        </p:txBody>
      </p:sp>
      <p:sp>
        <p:nvSpPr>
          <p:cNvPr id="4" name="TextBox 3">
            <a:extLst>
              <a:ext uri="{FF2B5EF4-FFF2-40B4-BE49-F238E27FC236}">
                <a16:creationId xmlns:a16="http://schemas.microsoft.com/office/drawing/2014/main" id="{65FCFDCA-50C3-1A60-4A5B-AFE307257C05}"/>
              </a:ext>
            </a:extLst>
          </p:cNvPr>
          <p:cNvSpPr txBox="1"/>
          <p:nvPr/>
        </p:nvSpPr>
        <p:spPr>
          <a:xfrm>
            <a:off x="381000" y="2476500"/>
            <a:ext cx="7777162" cy="518552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2800" b="0" i="0" u="none" strike="noStrike" dirty="0" err="1">
                <a:solidFill>
                  <a:srgbClr val="000000"/>
                </a:solidFill>
                <a:effectLst/>
                <a:latin typeface="Times New Roman" panose="02020603050405020304" pitchFamily="18" charset="0"/>
              </a:rPr>
              <a:t>Sử</a:t>
            </a:r>
            <a:r>
              <a:rPr lang="en-US" sz="2800" b="0" i="0" u="none" strike="noStrike" dirty="0">
                <a:solidFill>
                  <a:srgbClr val="000000"/>
                </a:solidFill>
                <a:effectLst/>
                <a:latin typeface="Times New Roman" panose="02020603050405020304" pitchFamily="18" charset="0"/>
              </a:rPr>
              <a:t> </a:t>
            </a:r>
            <a:r>
              <a:rPr lang="en-US" sz="2800" b="0" i="0" u="none" strike="noStrike" dirty="0" err="1">
                <a:solidFill>
                  <a:srgbClr val="000000"/>
                </a:solidFill>
                <a:effectLst/>
                <a:latin typeface="Times New Roman" panose="02020603050405020304" pitchFamily="18" charset="0"/>
              </a:rPr>
              <a:t>dụng</a:t>
            </a:r>
            <a:r>
              <a:rPr lang="en-US" sz="2800" b="0" i="0" u="none" strike="noStrike" dirty="0">
                <a:solidFill>
                  <a:srgbClr val="000000"/>
                </a:solidFill>
                <a:effectLst/>
                <a:latin typeface="Times New Roman" panose="02020603050405020304" pitchFamily="18" charset="0"/>
              </a:rPr>
              <a:t> </a:t>
            </a:r>
            <a:r>
              <a:rPr lang="en-US" sz="2800" b="0" i="0" u="none" strike="noStrike" dirty="0" err="1">
                <a:solidFill>
                  <a:srgbClr val="000000"/>
                </a:solidFill>
                <a:effectLst/>
                <a:latin typeface="Times New Roman" panose="02020603050405020304" pitchFamily="18" charset="0"/>
              </a:rPr>
              <a:t>chứng</a:t>
            </a:r>
            <a:r>
              <a:rPr lang="en-US" sz="2800" b="0" i="0" u="none" strike="noStrike" dirty="0">
                <a:solidFill>
                  <a:srgbClr val="000000"/>
                </a:solidFill>
                <a:effectLst/>
                <a:latin typeface="Times New Roman" panose="02020603050405020304" pitchFamily="18" charset="0"/>
              </a:rPr>
              <a:t> </a:t>
            </a:r>
            <a:r>
              <a:rPr lang="en-US" sz="2800" b="0" i="0" u="none" strike="noStrike" dirty="0" err="1">
                <a:solidFill>
                  <a:srgbClr val="000000"/>
                </a:solidFill>
                <a:effectLst/>
                <a:latin typeface="Times New Roman" panose="02020603050405020304" pitchFamily="18" charset="0"/>
              </a:rPr>
              <a:t>chỉ</a:t>
            </a:r>
            <a:r>
              <a:rPr lang="en-US" sz="2800" b="0" i="0" u="none" strike="noStrike" dirty="0">
                <a:solidFill>
                  <a:srgbClr val="000000"/>
                </a:solidFill>
                <a:effectLst/>
                <a:latin typeface="Times New Roman" panose="02020603050405020304" pitchFamily="18" charset="0"/>
              </a:rPr>
              <a:t> website </a:t>
            </a:r>
            <a:r>
              <a:rPr lang="en-US" sz="2800" b="1" i="0" u="none" strike="noStrike" dirty="0">
                <a:solidFill>
                  <a:srgbClr val="000000"/>
                </a:solidFill>
                <a:effectLst/>
                <a:latin typeface="Times New Roman" panose="02020603050405020304" pitchFamily="18" charset="0"/>
              </a:rPr>
              <a:t>SSL</a:t>
            </a:r>
            <a:r>
              <a:rPr lang="en-US" sz="2800" b="0" i="0" u="none" strike="noStrike" dirty="0">
                <a:solidFill>
                  <a:srgbClr val="000000"/>
                </a:solidFill>
                <a:effectLst/>
                <a:latin typeface="Times New Roman" panose="02020603050405020304" pitchFamily="18" charset="0"/>
              </a:rPr>
              <a:t> (HTTPS), </a:t>
            </a:r>
            <a:r>
              <a:rPr lang="en-US" sz="2800" b="0" i="0" u="none" strike="noStrike" dirty="0" err="1">
                <a:solidFill>
                  <a:srgbClr val="000000"/>
                </a:solidFill>
                <a:effectLst/>
                <a:latin typeface="Times New Roman" panose="02020603050405020304" pitchFamily="18" charset="0"/>
              </a:rPr>
              <a:t>cài</a:t>
            </a:r>
            <a:r>
              <a:rPr lang="en-US" sz="2800" b="0" i="0" u="none" strike="noStrike" dirty="0">
                <a:solidFill>
                  <a:srgbClr val="000000"/>
                </a:solidFill>
                <a:effectLst/>
                <a:latin typeface="Times New Roman" panose="02020603050405020304" pitchFamily="18" charset="0"/>
              </a:rPr>
              <a:t> </a:t>
            </a:r>
            <a:r>
              <a:rPr lang="en-US" sz="2800" b="0" i="0" u="none" strike="noStrike" dirty="0" err="1">
                <a:solidFill>
                  <a:srgbClr val="000000"/>
                </a:solidFill>
                <a:effectLst/>
                <a:latin typeface="Times New Roman" panose="02020603050405020304" pitchFamily="18" charset="0"/>
              </a:rPr>
              <a:t>đặt</a:t>
            </a:r>
            <a:r>
              <a:rPr lang="en-US" sz="2800" b="0" i="0" u="none" strike="noStrike" dirty="0">
                <a:solidFill>
                  <a:srgbClr val="000000"/>
                </a:solidFill>
                <a:effectLst/>
                <a:latin typeface="Times New Roman" panose="02020603050405020304" pitchFamily="18" charset="0"/>
              </a:rPr>
              <a:t> </a:t>
            </a:r>
            <a:r>
              <a:rPr lang="en-US" sz="2800" b="1" i="0" u="none" strike="noStrike" dirty="0" err="1">
                <a:solidFill>
                  <a:srgbClr val="000000"/>
                </a:solidFill>
                <a:effectLst/>
                <a:latin typeface="Times New Roman" panose="02020603050405020304" pitchFamily="18" charset="0"/>
              </a:rPr>
              <a:t>Certbot</a:t>
            </a:r>
            <a:r>
              <a:rPr lang="en-US" sz="2800" b="1" i="0" u="none" strike="noStrike" dirty="0">
                <a:solidFill>
                  <a:srgbClr val="000000"/>
                </a:solidFill>
                <a:effectLst/>
                <a:latin typeface="Times New Roman" panose="02020603050405020304" pitchFamily="18" charset="0"/>
              </a:rPr>
              <a:t> </a:t>
            </a:r>
            <a:r>
              <a:rPr lang="en-US" sz="2800" b="0" i="0" u="none" strike="noStrike" dirty="0" err="1">
                <a:solidFill>
                  <a:srgbClr val="000000"/>
                </a:solidFill>
                <a:effectLst/>
                <a:latin typeface="Times New Roman" panose="02020603050405020304" pitchFamily="18" charset="0"/>
              </a:rPr>
              <a:t>để</a:t>
            </a:r>
            <a:r>
              <a:rPr lang="en-US" sz="2800" b="0" i="0" u="none" strike="noStrike" dirty="0">
                <a:solidFill>
                  <a:srgbClr val="000000"/>
                </a:solidFill>
                <a:effectLst/>
                <a:latin typeface="Times New Roman" panose="02020603050405020304" pitchFamily="18" charset="0"/>
              </a:rPr>
              <a:t> </a:t>
            </a:r>
            <a:r>
              <a:rPr lang="en-US" sz="2800" b="0" i="0" u="none" strike="noStrike" dirty="0" err="1">
                <a:solidFill>
                  <a:srgbClr val="000000"/>
                </a:solidFill>
                <a:effectLst/>
                <a:latin typeface="Times New Roman" panose="02020603050405020304" pitchFamily="18" charset="0"/>
              </a:rPr>
              <a:t>tự</a:t>
            </a:r>
            <a:r>
              <a:rPr lang="en-US" sz="2800" b="0" i="0" u="none" strike="noStrike" dirty="0">
                <a:solidFill>
                  <a:srgbClr val="000000"/>
                </a:solidFill>
                <a:effectLst/>
                <a:latin typeface="Times New Roman" panose="02020603050405020304" pitchFamily="18" charset="0"/>
              </a:rPr>
              <a:t> </a:t>
            </a:r>
            <a:r>
              <a:rPr lang="en-US" sz="2800" b="0" i="0" u="none" strike="noStrike" dirty="0" err="1">
                <a:solidFill>
                  <a:srgbClr val="000000"/>
                </a:solidFill>
                <a:effectLst/>
                <a:latin typeface="Times New Roman" panose="02020603050405020304" pitchFamily="18" charset="0"/>
              </a:rPr>
              <a:t>động</a:t>
            </a:r>
            <a:r>
              <a:rPr lang="en-US" sz="2800" b="0" i="0" u="none" strike="noStrike" dirty="0">
                <a:solidFill>
                  <a:srgbClr val="000000"/>
                </a:solidFill>
                <a:effectLst/>
                <a:latin typeface="Times New Roman" panose="02020603050405020304" pitchFamily="18" charset="0"/>
              </a:rPr>
              <a:t> </a:t>
            </a:r>
            <a:r>
              <a:rPr lang="en-US" sz="2800" b="0" i="0" u="none" strike="noStrike" dirty="0" err="1">
                <a:solidFill>
                  <a:srgbClr val="000000"/>
                </a:solidFill>
                <a:effectLst/>
                <a:latin typeface="Times New Roman" panose="02020603050405020304" pitchFamily="18" charset="0"/>
              </a:rPr>
              <a:t>cài</a:t>
            </a:r>
            <a:r>
              <a:rPr lang="en-US" sz="2800" b="0" i="0" u="none" strike="noStrike" dirty="0">
                <a:solidFill>
                  <a:srgbClr val="000000"/>
                </a:solidFill>
                <a:effectLst/>
                <a:latin typeface="Times New Roman" panose="02020603050405020304" pitchFamily="18" charset="0"/>
              </a:rPr>
              <a:t> </a:t>
            </a:r>
            <a:r>
              <a:rPr lang="en-US" sz="2800" b="0" i="0" u="none" strike="noStrike" dirty="0" err="1">
                <a:solidFill>
                  <a:srgbClr val="000000"/>
                </a:solidFill>
                <a:effectLst/>
                <a:latin typeface="Times New Roman" panose="02020603050405020304" pitchFamily="18" charset="0"/>
              </a:rPr>
              <a:t>đặt</a:t>
            </a:r>
            <a:r>
              <a:rPr lang="en-US" sz="2800" b="0" i="0" u="none" strike="noStrike" dirty="0">
                <a:solidFill>
                  <a:srgbClr val="000000"/>
                </a:solidFill>
                <a:effectLst/>
                <a:latin typeface="Times New Roman" panose="02020603050405020304" pitchFamily="18" charset="0"/>
              </a:rPr>
              <a:t> SSL </a:t>
            </a:r>
            <a:r>
              <a:rPr lang="en-US" sz="2800" b="0" i="0" u="none" strike="noStrike" dirty="0" err="1">
                <a:solidFill>
                  <a:srgbClr val="000000"/>
                </a:solidFill>
                <a:effectLst/>
                <a:latin typeface="Times New Roman" panose="02020603050405020304" pitchFamily="18" charset="0"/>
              </a:rPr>
              <a:t>từ</a:t>
            </a:r>
            <a:r>
              <a:rPr lang="en-US" sz="2800" b="0" i="0" u="none" strike="noStrike" dirty="0">
                <a:solidFill>
                  <a:srgbClr val="000000"/>
                </a:solidFill>
                <a:effectLst/>
                <a:latin typeface="Times New Roman" panose="02020603050405020304" pitchFamily="18" charset="0"/>
              </a:rPr>
              <a:t> Let's Encrypt </a:t>
            </a:r>
            <a:r>
              <a:rPr lang="en-US" sz="2800" b="0" i="0" u="none" strike="noStrike" dirty="0" err="1">
                <a:solidFill>
                  <a:srgbClr val="000000"/>
                </a:solidFill>
                <a:effectLst/>
                <a:latin typeface="Times New Roman" panose="02020603050405020304" pitchFamily="18" charset="0"/>
              </a:rPr>
              <a:t>trên</a:t>
            </a:r>
            <a:r>
              <a:rPr lang="en-US" sz="2800" b="0" i="0" u="none" strike="noStrike" dirty="0">
                <a:solidFill>
                  <a:srgbClr val="000000"/>
                </a:solidFill>
                <a:effectLst/>
                <a:latin typeface="Times New Roman" panose="02020603050405020304" pitchFamily="18" charset="0"/>
              </a:rPr>
              <a:t> </a:t>
            </a:r>
            <a:r>
              <a:rPr lang="en-US" sz="2800" b="0" i="0" u="none" strike="noStrike" dirty="0" err="1">
                <a:solidFill>
                  <a:srgbClr val="000000"/>
                </a:solidFill>
                <a:effectLst/>
                <a:latin typeface="Times New Roman" panose="02020603050405020304" pitchFamily="18" charset="0"/>
              </a:rPr>
              <a:t>DigitalOcean</a:t>
            </a:r>
            <a:r>
              <a:rPr lang="en-US" sz="2800" b="0" i="0" u="none" strike="noStrike" dirty="0">
                <a:solidFill>
                  <a:srgbClr val="000000"/>
                </a:solidFill>
                <a:effectLst/>
                <a:latin typeface="Times New Roman" panose="02020603050405020304" pitchFamily="18" charset="0"/>
              </a:rPr>
              <a:t> </a:t>
            </a:r>
          </a:p>
          <a:p>
            <a:pPr marL="285750" indent="-285750">
              <a:lnSpc>
                <a:spcPct val="150000"/>
              </a:lnSpc>
              <a:buFont typeface="Wingdings" panose="05000000000000000000" pitchFamily="2" charset="2"/>
              <a:buChar char="Ø"/>
            </a:pPr>
            <a:endParaRPr lang="en-US" sz="2800" b="0" i="0" u="none" strike="noStrike" dirty="0">
              <a:solidFill>
                <a:srgbClr val="000000"/>
              </a:solidFill>
              <a:effectLst/>
              <a:latin typeface="Times New Roman" panose="02020603050405020304" pitchFamily="18" charset="0"/>
            </a:endParaRPr>
          </a:p>
          <a:p>
            <a:pPr marL="285750" indent="-285750">
              <a:lnSpc>
                <a:spcPct val="150000"/>
              </a:lnSpc>
              <a:buFont typeface="Wingdings" panose="05000000000000000000" pitchFamily="2" charset="2"/>
              <a:buChar char="Ø"/>
            </a:pPr>
            <a:r>
              <a:rPr lang="en-US" sz="2800" b="0" i="0" u="none" strike="noStrike" dirty="0" err="1">
                <a:solidFill>
                  <a:srgbClr val="000000"/>
                </a:solidFill>
                <a:effectLst/>
                <a:latin typeface="Times New Roman" panose="02020603050405020304" pitchFamily="18" charset="0"/>
              </a:rPr>
              <a:t>Sử</a:t>
            </a:r>
            <a:r>
              <a:rPr lang="en-US" sz="2800" b="0" i="0" u="none" strike="noStrike" dirty="0">
                <a:solidFill>
                  <a:srgbClr val="000000"/>
                </a:solidFill>
                <a:effectLst/>
                <a:latin typeface="Times New Roman" panose="02020603050405020304" pitchFamily="18" charset="0"/>
              </a:rPr>
              <a:t> </a:t>
            </a:r>
            <a:r>
              <a:rPr lang="en-US" sz="2800" b="0" i="0" u="none" strike="noStrike" dirty="0" err="1">
                <a:solidFill>
                  <a:srgbClr val="000000"/>
                </a:solidFill>
                <a:effectLst/>
                <a:latin typeface="Times New Roman" panose="02020603050405020304" pitchFamily="18" charset="0"/>
              </a:rPr>
              <a:t>dụng</a:t>
            </a:r>
            <a:r>
              <a:rPr lang="en-US" sz="2800" b="0" i="0" u="none" strike="noStrike" dirty="0">
                <a:solidFill>
                  <a:srgbClr val="000000"/>
                </a:solidFill>
                <a:effectLst/>
                <a:latin typeface="Times New Roman" panose="02020603050405020304" pitchFamily="18" charset="0"/>
              </a:rPr>
              <a:t> </a:t>
            </a:r>
            <a:r>
              <a:rPr lang="en-US" sz="2800" b="0" i="0" u="none" strike="noStrike" dirty="0" err="1">
                <a:solidFill>
                  <a:srgbClr val="000000"/>
                </a:solidFill>
                <a:effectLst/>
                <a:latin typeface="Times New Roman" panose="02020603050405020304" pitchFamily="18" charset="0"/>
              </a:rPr>
              <a:t>xác</a:t>
            </a:r>
            <a:r>
              <a:rPr lang="en-US" sz="2800" b="0" i="0" u="none" strike="noStrike" dirty="0">
                <a:solidFill>
                  <a:srgbClr val="000000"/>
                </a:solidFill>
                <a:effectLst/>
                <a:latin typeface="Times New Roman" panose="02020603050405020304" pitchFamily="18" charset="0"/>
              </a:rPr>
              <a:t> </a:t>
            </a:r>
            <a:r>
              <a:rPr lang="en-US" sz="2800" b="0" i="0" u="none" strike="noStrike" dirty="0" err="1">
                <a:solidFill>
                  <a:srgbClr val="000000"/>
                </a:solidFill>
                <a:effectLst/>
                <a:latin typeface="Times New Roman" panose="02020603050405020304" pitchFamily="18" charset="0"/>
              </a:rPr>
              <a:t>thực</a:t>
            </a:r>
            <a:r>
              <a:rPr lang="en-US" sz="2800" b="0" i="0" u="none" strike="noStrike" dirty="0">
                <a:solidFill>
                  <a:srgbClr val="000000"/>
                </a:solidFill>
                <a:effectLst/>
                <a:latin typeface="Times New Roman" panose="02020603050405020304" pitchFamily="18" charset="0"/>
              </a:rPr>
              <a:t> </a:t>
            </a:r>
            <a:r>
              <a:rPr lang="en-US" sz="2800" b="1" i="0" u="none" strike="noStrike" dirty="0">
                <a:solidFill>
                  <a:srgbClr val="000000"/>
                </a:solidFill>
                <a:effectLst/>
                <a:latin typeface="Times New Roman" panose="02020603050405020304" pitchFamily="18" charset="0"/>
              </a:rPr>
              <a:t>Captcha</a:t>
            </a:r>
            <a:r>
              <a:rPr lang="en-US" sz="2800" b="0" i="0" u="none" strike="noStrike" dirty="0">
                <a:solidFill>
                  <a:srgbClr val="000000"/>
                </a:solidFill>
                <a:effectLst/>
                <a:latin typeface="Times New Roman" panose="02020603050405020304" pitchFamily="18" charset="0"/>
              </a:rPr>
              <a:t>, </a:t>
            </a:r>
            <a:r>
              <a:rPr lang="en-US" sz="2800" b="1" i="0" u="none" strike="noStrike" dirty="0">
                <a:solidFill>
                  <a:srgbClr val="000000"/>
                </a:solidFill>
                <a:effectLst/>
                <a:latin typeface="Times New Roman" panose="02020603050405020304" pitchFamily="18" charset="0"/>
              </a:rPr>
              <a:t>Bot Flight Mode </a:t>
            </a:r>
            <a:r>
              <a:rPr lang="en-US" sz="2800" b="0" i="0" u="none" strike="noStrike" dirty="0" err="1">
                <a:solidFill>
                  <a:srgbClr val="000000"/>
                </a:solidFill>
                <a:effectLst/>
                <a:latin typeface="Times New Roman" panose="02020603050405020304" pitchFamily="18" charset="0"/>
              </a:rPr>
              <a:t>trên</a:t>
            </a:r>
            <a:r>
              <a:rPr lang="en-US" sz="2800" b="0" i="0" u="none" strike="noStrike" dirty="0">
                <a:solidFill>
                  <a:srgbClr val="000000"/>
                </a:solidFill>
                <a:effectLst/>
                <a:latin typeface="Times New Roman" panose="02020603050405020304" pitchFamily="18" charset="0"/>
              </a:rPr>
              <a:t> </a:t>
            </a:r>
            <a:r>
              <a:rPr lang="en-US" sz="2800" b="1" i="0" u="none" strike="noStrike" dirty="0">
                <a:solidFill>
                  <a:srgbClr val="000000"/>
                </a:solidFill>
                <a:effectLst/>
                <a:latin typeface="Times New Roman" panose="02020603050405020304" pitchFamily="18" charset="0"/>
              </a:rPr>
              <a:t>Cloudflare </a:t>
            </a:r>
            <a:r>
              <a:rPr lang="en-US" sz="2800" b="0" i="0" u="none" strike="noStrike" dirty="0" err="1">
                <a:solidFill>
                  <a:srgbClr val="000000"/>
                </a:solidFill>
                <a:effectLst/>
                <a:latin typeface="Times New Roman" panose="02020603050405020304" pitchFamily="18" charset="0"/>
              </a:rPr>
              <a:t>giúp</a:t>
            </a:r>
            <a:r>
              <a:rPr lang="en-US" sz="2800" b="0" i="0" u="none" strike="noStrike" dirty="0">
                <a:solidFill>
                  <a:srgbClr val="000000"/>
                </a:solidFill>
                <a:effectLst/>
                <a:latin typeface="Times New Roman" panose="02020603050405020304" pitchFamily="18" charset="0"/>
              </a:rPr>
              <a:t> </a:t>
            </a:r>
            <a:r>
              <a:rPr lang="en-US" sz="2800" b="0" i="0" u="none" strike="noStrike" dirty="0" err="1">
                <a:solidFill>
                  <a:srgbClr val="000000"/>
                </a:solidFill>
                <a:effectLst/>
                <a:latin typeface="Times New Roman" panose="02020603050405020304" pitchFamily="18" charset="0"/>
              </a:rPr>
              <a:t>bảo</a:t>
            </a:r>
            <a:r>
              <a:rPr lang="en-US" sz="2800" b="0" i="0" u="none" strike="noStrike" dirty="0">
                <a:solidFill>
                  <a:srgbClr val="000000"/>
                </a:solidFill>
                <a:effectLst/>
                <a:latin typeface="Times New Roman" panose="02020603050405020304" pitchFamily="18" charset="0"/>
              </a:rPr>
              <a:t> </a:t>
            </a:r>
            <a:r>
              <a:rPr lang="en-US" sz="2800" b="0" i="0" u="none" strike="noStrike" dirty="0" err="1">
                <a:solidFill>
                  <a:srgbClr val="000000"/>
                </a:solidFill>
                <a:effectLst/>
                <a:latin typeface="Times New Roman" panose="02020603050405020304" pitchFamily="18" charset="0"/>
              </a:rPr>
              <a:t>vệ</a:t>
            </a:r>
            <a:r>
              <a:rPr lang="en-US" sz="2800" b="0" i="0" u="none" strike="noStrike" dirty="0">
                <a:solidFill>
                  <a:srgbClr val="000000"/>
                </a:solidFill>
                <a:effectLst/>
                <a:latin typeface="Times New Roman" panose="02020603050405020304" pitchFamily="18" charset="0"/>
              </a:rPr>
              <a:t> </a:t>
            </a:r>
            <a:r>
              <a:rPr lang="en-US" sz="2800" b="0" i="0" u="none" strike="noStrike" dirty="0" err="1">
                <a:solidFill>
                  <a:srgbClr val="000000"/>
                </a:solidFill>
                <a:effectLst/>
                <a:latin typeface="Times New Roman" panose="02020603050405020304" pitchFamily="18" charset="0"/>
              </a:rPr>
              <a:t>trang</a:t>
            </a:r>
            <a:r>
              <a:rPr lang="en-US" sz="2800" b="0" i="0" u="none" strike="noStrike" dirty="0">
                <a:solidFill>
                  <a:srgbClr val="000000"/>
                </a:solidFill>
                <a:effectLst/>
                <a:latin typeface="Times New Roman" panose="02020603050405020304" pitchFamily="18" charset="0"/>
              </a:rPr>
              <a:t> web </a:t>
            </a:r>
            <a:r>
              <a:rPr lang="en-US" sz="2800" b="0" i="0" u="none" strike="noStrike" dirty="0" err="1">
                <a:solidFill>
                  <a:srgbClr val="000000"/>
                </a:solidFill>
                <a:effectLst/>
                <a:latin typeface="Times New Roman" panose="02020603050405020304" pitchFamily="18" charset="0"/>
              </a:rPr>
              <a:t>của</a:t>
            </a:r>
            <a:r>
              <a:rPr lang="en-US" sz="2800" b="0" i="0" u="none" strike="noStrike" dirty="0">
                <a:solidFill>
                  <a:srgbClr val="000000"/>
                </a:solidFill>
                <a:effectLst/>
                <a:latin typeface="Times New Roman" panose="02020603050405020304" pitchFamily="18" charset="0"/>
              </a:rPr>
              <a:t> </a:t>
            </a:r>
            <a:r>
              <a:rPr lang="en-US" sz="2800" b="0" i="0" u="none" strike="noStrike" dirty="0" err="1">
                <a:solidFill>
                  <a:srgbClr val="000000"/>
                </a:solidFill>
                <a:effectLst/>
                <a:latin typeface="Times New Roman" panose="02020603050405020304" pitchFamily="18" charset="0"/>
              </a:rPr>
              <a:t>bạn</a:t>
            </a:r>
            <a:r>
              <a:rPr lang="en-US" sz="2800" b="0" i="0" u="none" strike="noStrike" dirty="0">
                <a:solidFill>
                  <a:srgbClr val="000000"/>
                </a:solidFill>
                <a:effectLst/>
                <a:latin typeface="Times New Roman" panose="02020603050405020304" pitchFamily="18" charset="0"/>
              </a:rPr>
              <a:t> </a:t>
            </a:r>
            <a:r>
              <a:rPr lang="en-US" sz="2800" b="0" i="0" u="none" strike="noStrike" dirty="0" err="1">
                <a:solidFill>
                  <a:srgbClr val="000000"/>
                </a:solidFill>
                <a:effectLst/>
                <a:latin typeface="Times New Roman" panose="02020603050405020304" pitchFamily="18" charset="0"/>
              </a:rPr>
              <a:t>khỏi</a:t>
            </a:r>
            <a:r>
              <a:rPr lang="en-US" sz="2800" b="0" i="0" u="none" strike="noStrike" dirty="0">
                <a:solidFill>
                  <a:srgbClr val="000000"/>
                </a:solidFill>
                <a:effectLst/>
                <a:latin typeface="Times New Roman" panose="02020603050405020304" pitchFamily="18" charset="0"/>
              </a:rPr>
              <a:t> </a:t>
            </a:r>
            <a:r>
              <a:rPr lang="en-US" sz="2800" b="0" i="0" u="none" strike="noStrike" dirty="0" err="1">
                <a:solidFill>
                  <a:srgbClr val="000000"/>
                </a:solidFill>
                <a:effectLst/>
                <a:latin typeface="Times New Roman" panose="02020603050405020304" pitchFamily="18" charset="0"/>
              </a:rPr>
              <a:t>các</a:t>
            </a:r>
            <a:r>
              <a:rPr lang="en-US" sz="2800" b="0" i="0" u="none" strike="noStrike" dirty="0">
                <a:solidFill>
                  <a:srgbClr val="000000"/>
                </a:solidFill>
                <a:effectLst/>
                <a:latin typeface="Times New Roman" panose="02020603050405020304" pitchFamily="18" charset="0"/>
              </a:rPr>
              <a:t> </a:t>
            </a:r>
            <a:r>
              <a:rPr lang="en-US" sz="2800" b="0" i="0" u="none" strike="noStrike" dirty="0" err="1">
                <a:solidFill>
                  <a:srgbClr val="000000"/>
                </a:solidFill>
                <a:effectLst/>
                <a:latin typeface="Times New Roman" panose="02020603050405020304" pitchFamily="18" charset="0"/>
              </a:rPr>
              <a:t>cuộc</a:t>
            </a:r>
            <a:r>
              <a:rPr lang="en-US" sz="2800" b="0" i="0" u="none" strike="noStrike" dirty="0">
                <a:solidFill>
                  <a:srgbClr val="000000"/>
                </a:solidFill>
                <a:effectLst/>
                <a:latin typeface="Times New Roman" panose="02020603050405020304" pitchFamily="18" charset="0"/>
              </a:rPr>
              <a:t> </a:t>
            </a:r>
            <a:r>
              <a:rPr lang="en-US" sz="2800" b="0" i="0" u="none" strike="noStrike" dirty="0" err="1">
                <a:solidFill>
                  <a:srgbClr val="000000"/>
                </a:solidFill>
                <a:effectLst/>
                <a:latin typeface="Times New Roman" panose="02020603050405020304" pitchFamily="18" charset="0"/>
              </a:rPr>
              <a:t>tấn</a:t>
            </a:r>
            <a:r>
              <a:rPr lang="en-US" sz="2800" b="0" i="0" u="none" strike="noStrike" dirty="0">
                <a:solidFill>
                  <a:srgbClr val="000000"/>
                </a:solidFill>
                <a:effectLst/>
                <a:latin typeface="Times New Roman" panose="02020603050405020304" pitchFamily="18" charset="0"/>
              </a:rPr>
              <a:t> </a:t>
            </a:r>
            <a:r>
              <a:rPr lang="en-US" sz="2800" b="0" i="0" u="none" strike="noStrike" dirty="0" err="1">
                <a:solidFill>
                  <a:srgbClr val="000000"/>
                </a:solidFill>
                <a:effectLst/>
                <a:latin typeface="Times New Roman" panose="02020603050405020304" pitchFamily="18" charset="0"/>
              </a:rPr>
              <a:t>công</a:t>
            </a:r>
            <a:r>
              <a:rPr lang="en-US" sz="2800" b="0" i="0" u="none" strike="noStrike" dirty="0">
                <a:solidFill>
                  <a:srgbClr val="000000"/>
                </a:solidFill>
                <a:effectLst/>
                <a:latin typeface="Times New Roman" panose="02020603050405020304" pitchFamily="18" charset="0"/>
              </a:rPr>
              <a:t> brute force </a:t>
            </a:r>
            <a:r>
              <a:rPr lang="en-US" sz="2800" b="0" i="0" u="none" strike="noStrike" dirty="0" err="1">
                <a:solidFill>
                  <a:srgbClr val="000000"/>
                </a:solidFill>
                <a:effectLst/>
                <a:latin typeface="Times New Roman" panose="02020603050405020304" pitchFamily="18" charset="0"/>
              </a:rPr>
              <a:t>và</a:t>
            </a:r>
            <a:r>
              <a:rPr lang="en-US" sz="2800" b="0" i="0" u="none" strike="noStrike" dirty="0">
                <a:solidFill>
                  <a:srgbClr val="000000"/>
                </a:solidFill>
                <a:effectLst/>
                <a:latin typeface="Times New Roman" panose="02020603050405020304" pitchFamily="18" charset="0"/>
              </a:rPr>
              <a:t> </a:t>
            </a:r>
            <a:r>
              <a:rPr lang="en-US" sz="2800" b="0" i="0" u="none" strike="noStrike" dirty="0" err="1">
                <a:solidFill>
                  <a:srgbClr val="000000"/>
                </a:solidFill>
                <a:effectLst/>
                <a:latin typeface="Times New Roman" panose="02020603050405020304" pitchFamily="18" charset="0"/>
              </a:rPr>
              <a:t>các</a:t>
            </a:r>
            <a:r>
              <a:rPr lang="en-US" sz="2800" b="0" i="0" u="none" strike="noStrike" dirty="0">
                <a:solidFill>
                  <a:srgbClr val="000000"/>
                </a:solidFill>
                <a:effectLst/>
                <a:latin typeface="Times New Roman" panose="02020603050405020304" pitchFamily="18" charset="0"/>
              </a:rPr>
              <a:t> bot </a:t>
            </a:r>
            <a:r>
              <a:rPr lang="en-US" sz="2800" b="0" i="0" u="none" strike="noStrike" dirty="0" err="1">
                <a:solidFill>
                  <a:srgbClr val="000000"/>
                </a:solidFill>
                <a:effectLst/>
                <a:latin typeface="Times New Roman" panose="02020603050405020304" pitchFamily="18" charset="0"/>
              </a:rPr>
              <a:t>xấu</a:t>
            </a:r>
            <a:endParaRPr lang="en-US" sz="2800" b="0" i="0" u="none" strike="noStrike" dirty="0">
              <a:solidFill>
                <a:srgbClr val="000000"/>
              </a:solidFill>
              <a:effectLst/>
              <a:latin typeface="Times New Roman" panose="02020603050405020304" pitchFamily="18" charset="0"/>
            </a:endParaRPr>
          </a:p>
          <a:p>
            <a:pPr>
              <a:lnSpc>
                <a:spcPct val="150000"/>
              </a:lnSpc>
            </a:pPr>
            <a:endParaRPr lang="en-US" sz="2800" dirty="0">
              <a:solidFill>
                <a:srgbClr val="000000"/>
              </a:solidFill>
              <a:latin typeface="Times New Roman" panose="02020603050405020304" pitchFamily="18" charset="0"/>
            </a:endParaRPr>
          </a:p>
        </p:txBody>
      </p:sp>
      <p:pic>
        <p:nvPicPr>
          <p:cNvPr id="2050" name="Picture 2">
            <a:extLst>
              <a:ext uri="{FF2B5EF4-FFF2-40B4-BE49-F238E27FC236}">
                <a16:creationId xmlns:a16="http://schemas.microsoft.com/office/drawing/2014/main" id="{9723EFCE-D8CA-6DEB-B1FA-A0CDE3FBB6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07716" y="2245388"/>
            <a:ext cx="6864437" cy="356837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999196F-E4C8-B655-5621-1976B38E1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07717" y="6362700"/>
            <a:ext cx="6864438" cy="3181359"/>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37">
            <a:extLst>
              <a:ext uri="{FF2B5EF4-FFF2-40B4-BE49-F238E27FC236}">
                <a16:creationId xmlns:a16="http://schemas.microsoft.com/office/drawing/2014/main" id="{A8601BF5-4CC3-62E0-6118-32B524A476D7}"/>
              </a:ext>
            </a:extLst>
          </p:cNvPr>
          <p:cNvSpPr/>
          <p:nvPr/>
        </p:nvSpPr>
        <p:spPr>
          <a:xfrm>
            <a:off x="16319153" y="106359"/>
            <a:ext cx="1833306" cy="1590675"/>
          </a:xfrm>
          <a:custGeom>
            <a:avLst/>
            <a:gdLst/>
            <a:ahLst/>
            <a:cxnLst/>
            <a:rect l="l" t="t" r="r" b="b"/>
            <a:pathLst>
              <a:path w="1611423" h="1341510">
                <a:moveTo>
                  <a:pt x="0" y="0"/>
                </a:moveTo>
                <a:lnTo>
                  <a:pt x="1611423" y="0"/>
                </a:lnTo>
                <a:lnTo>
                  <a:pt x="1611423" y="1341510"/>
                </a:lnTo>
                <a:lnTo>
                  <a:pt x="0" y="1341510"/>
                </a:lnTo>
                <a:lnTo>
                  <a:pt x="0" y="0"/>
                </a:lnTo>
                <a:close/>
              </a:path>
            </a:pathLst>
          </a:custGeom>
          <a:blipFill>
            <a:blip r:embed="rId5"/>
            <a:stretch>
              <a:fillRect/>
            </a:stretch>
          </a:blipFill>
        </p:spPr>
        <p:txBody>
          <a:bodyPr/>
          <a:lstStyle/>
          <a:p>
            <a:endParaRPr lang="en-US"/>
          </a:p>
        </p:txBody>
      </p:sp>
    </p:spTree>
    <p:extLst>
      <p:ext uri="{BB962C8B-B14F-4D97-AF65-F5344CB8AC3E}">
        <p14:creationId xmlns:p14="http://schemas.microsoft.com/office/powerpoint/2010/main" val="280398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44222B-4C85-870D-45C0-349B3B917634}"/>
              </a:ext>
            </a:extLst>
          </p:cNvPr>
          <p:cNvSpPr txBox="1"/>
          <p:nvPr/>
        </p:nvSpPr>
        <p:spPr>
          <a:xfrm>
            <a:off x="381000" y="266700"/>
            <a:ext cx="12420600" cy="500137"/>
          </a:xfrm>
          <a:prstGeom prst="rect">
            <a:avLst/>
          </a:prstGeom>
        </p:spPr>
        <p:txBody>
          <a:bodyPr wrap="square" lIns="0" tIns="0" rIns="0" bIns="0" rtlCol="0" anchor="t">
            <a:spAutoFit/>
          </a:bodyPr>
          <a:lstStyle/>
          <a:p>
            <a:pPr marL="0" lvl="0" indent="0" algn="l">
              <a:lnSpc>
                <a:spcPts val="3919"/>
              </a:lnSpc>
              <a:spcBef>
                <a:spcPct val="0"/>
              </a:spcBef>
            </a:pPr>
            <a:r>
              <a:rPr lang="en-US" sz="3600" b="1">
                <a:latin typeface="Quicksand Bold"/>
                <a:ea typeface="Quicksand Bold"/>
                <a:cs typeface="Quicksand Bold"/>
                <a:sym typeface="Quicksand Bold"/>
              </a:rPr>
              <a:t>IV. Quy trình và các chức năng dự kiến của hệ thống </a:t>
            </a:r>
            <a:endParaRPr lang="en-US" sz="3600" b="1" dirty="0">
              <a:latin typeface="Quicksand Bold"/>
              <a:ea typeface="Quicksand Bold"/>
              <a:cs typeface="Quicksand Bold"/>
              <a:sym typeface="Quicksand Bold"/>
            </a:endParaRPr>
          </a:p>
        </p:txBody>
      </p:sp>
      <p:sp>
        <p:nvSpPr>
          <p:cNvPr id="3" name="TextBox 2">
            <a:extLst>
              <a:ext uri="{FF2B5EF4-FFF2-40B4-BE49-F238E27FC236}">
                <a16:creationId xmlns:a16="http://schemas.microsoft.com/office/drawing/2014/main" id="{553B1AAA-1605-B2CC-F1B6-F446D3BC670B}"/>
              </a:ext>
            </a:extLst>
          </p:cNvPr>
          <p:cNvSpPr txBox="1"/>
          <p:nvPr/>
        </p:nvSpPr>
        <p:spPr>
          <a:xfrm>
            <a:off x="381000" y="1153142"/>
            <a:ext cx="6172200" cy="468526"/>
          </a:xfrm>
          <a:prstGeom prst="rect">
            <a:avLst/>
          </a:prstGeom>
        </p:spPr>
        <p:txBody>
          <a:bodyPr wrap="square" lIns="0" tIns="0" rIns="0" bIns="0" rtlCol="0" anchor="t">
            <a:spAutoFit/>
          </a:bodyPr>
          <a:lstStyle/>
          <a:p>
            <a:pPr marL="0" lvl="0" indent="0" algn="l">
              <a:lnSpc>
                <a:spcPts val="3919"/>
              </a:lnSpc>
              <a:spcBef>
                <a:spcPct val="0"/>
              </a:spcBef>
            </a:pPr>
            <a:r>
              <a:rPr lang="en-US" sz="3200" b="1">
                <a:latin typeface="Quicksand Bold"/>
                <a:ea typeface="Quicksand Bold"/>
                <a:cs typeface="Quicksand Bold"/>
                <a:sym typeface="Quicksand Bold"/>
              </a:rPr>
              <a:t>3. </a:t>
            </a:r>
            <a:r>
              <a:rPr lang="en-US" sz="3200" b="1" i="0" u="none" strike="noStrike">
                <a:solidFill>
                  <a:srgbClr val="000000"/>
                </a:solidFill>
                <a:effectLst/>
                <a:latin typeface="Times New Roman" panose="02020603050405020304" pitchFamily="18" charset="0"/>
              </a:rPr>
              <a:t>Hệ thống xử lý giao dịch</a:t>
            </a:r>
            <a:endParaRPr lang="en-US" sz="3200" b="1" dirty="0">
              <a:latin typeface="Quicksand Bold"/>
              <a:ea typeface="Quicksand Bold"/>
              <a:cs typeface="Quicksand Bold"/>
              <a:sym typeface="Quicksand Bold"/>
            </a:endParaRPr>
          </a:p>
        </p:txBody>
      </p:sp>
      <p:pic>
        <p:nvPicPr>
          <p:cNvPr id="3074" name="Picture 2">
            <a:extLst>
              <a:ext uri="{FF2B5EF4-FFF2-40B4-BE49-F238E27FC236}">
                <a16:creationId xmlns:a16="http://schemas.microsoft.com/office/drawing/2014/main" id="{28F953D8-39BF-993D-A7A3-A5E14514AA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818525"/>
            <a:ext cx="15134450" cy="71147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A148BEF-F0E9-C804-A924-EC8E612F1D10}"/>
              </a:ext>
            </a:extLst>
          </p:cNvPr>
          <p:cNvSpPr txBox="1"/>
          <p:nvPr/>
        </p:nvSpPr>
        <p:spPr>
          <a:xfrm>
            <a:off x="3390900" y="1558377"/>
            <a:ext cx="11506200" cy="1323439"/>
          </a:xfrm>
          <a:prstGeom prst="rect">
            <a:avLst/>
          </a:prstGeom>
          <a:noFill/>
        </p:spPr>
        <p:txBody>
          <a:bodyPr wrap="square">
            <a:spAutoFit/>
          </a:bodyPr>
          <a:lstStyle/>
          <a:p>
            <a:pPr algn="ctr"/>
            <a:r>
              <a:rPr lang="en-US" sz="4000" b="0" i="0" u="none" strike="noStrike">
                <a:solidFill>
                  <a:srgbClr val="000000"/>
                </a:solidFill>
                <a:effectLst/>
                <a:latin typeface="Times New Roman" panose="02020603050405020304" pitchFamily="18" charset="0"/>
              </a:rPr>
              <a:t>Sử dụng </a:t>
            </a:r>
            <a:r>
              <a:rPr lang="en-US" sz="4000" b="1" i="0" u="none" strike="noStrike">
                <a:solidFill>
                  <a:srgbClr val="000000"/>
                </a:solidFill>
                <a:effectLst/>
                <a:latin typeface="Times New Roman" panose="02020603050405020304" pitchFamily="18" charset="0"/>
              </a:rPr>
              <a:t>PayOS </a:t>
            </a:r>
            <a:r>
              <a:rPr lang="en-US" sz="4000" b="0" i="0" u="none" strike="noStrike">
                <a:solidFill>
                  <a:srgbClr val="000000"/>
                </a:solidFill>
                <a:effectLst/>
                <a:latin typeface="Times New Roman" panose="02020603050405020304" pitchFamily="18" charset="0"/>
              </a:rPr>
              <a:t>để xử lý tự động các giao dịch của khách hàng trên website</a:t>
            </a:r>
            <a:endParaRPr lang="en-US" sz="4000"/>
          </a:p>
        </p:txBody>
      </p:sp>
      <p:sp>
        <p:nvSpPr>
          <p:cNvPr id="4" name="Freeform 37">
            <a:extLst>
              <a:ext uri="{FF2B5EF4-FFF2-40B4-BE49-F238E27FC236}">
                <a16:creationId xmlns:a16="http://schemas.microsoft.com/office/drawing/2014/main" id="{37793653-C194-17DB-7E9D-0E4B84C06B52}"/>
              </a:ext>
            </a:extLst>
          </p:cNvPr>
          <p:cNvSpPr/>
          <p:nvPr/>
        </p:nvSpPr>
        <p:spPr>
          <a:xfrm>
            <a:off x="16319153" y="106359"/>
            <a:ext cx="1833306" cy="1590675"/>
          </a:xfrm>
          <a:custGeom>
            <a:avLst/>
            <a:gdLst/>
            <a:ahLst/>
            <a:cxnLst/>
            <a:rect l="l" t="t" r="r" b="b"/>
            <a:pathLst>
              <a:path w="1611423" h="1341510">
                <a:moveTo>
                  <a:pt x="0" y="0"/>
                </a:moveTo>
                <a:lnTo>
                  <a:pt x="1611423" y="0"/>
                </a:lnTo>
                <a:lnTo>
                  <a:pt x="1611423" y="1341510"/>
                </a:lnTo>
                <a:lnTo>
                  <a:pt x="0" y="1341510"/>
                </a:lnTo>
                <a:lnTo>
                  <a:pt x="0" y="0"/>
                </a:lnTo>
                <a:close/>
              </a:path>
            </a:pathLst>
          </a:custGeom>
          <a:blipFill>
            <a:blip r:embed="rId4"/>
            <a:stretch>
              <a:fillRect/>
            </a:stretch>
          </a:blipFill>
        </p:spPr>
        <p:txBody>
          <a:bodyPr/>
          <a:lstStyle/>
          <a:p>
            <a:endParaRPr lang="en-US"/>
          </a:p>
        </p:txBody>
      </p:sp>
    </p:spTree>
    <p:extLst>
      <p:ext uri="{BB962C8B-B14F-4D97-AF65-F5344CB8AC3E}">
        <p14:creationId xmlns:p14="http://schemas.microsoft.com/office/powerpoint/2010/main" val="2048924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44222B-4C85-870D-45C0-349B3B917634}"/>
              </a:ext>
            </a:extLst>
          </p:cNvPr>
          <p:cNvSpPr txBox="1"/>
          <p:nvPr/>
        </p:nvSpPr>
        <p:spPr>
          <a:xfrm>
            <a:off x="381000" y="266700"/>
            <a:ext cx="12420600" cy="500137"/>
          </a:xfrm>
          <a:prstGeom prst="rect">
            <a:avLst/>
          </a:prstGeom>
        </p:spPr>
        <p:txBody>
          <a:bodyPr wrap="square" lIns="0" tIns="0" rIns="0" bIns="0" rtlCol="0" anchor="t">
            <a:spAutoFit/>
          </a:bodyPr>
          <a:lstStyle/>
          <a:p>
            <a:pPr marL="0" lvl="0" indent="0" algn="l">
              <a:lnSpc>
                <a:spcPts val="3919"/>
              </a:lnSpc>
              <a:spcBef>
                <a:spcPct val="0"/>
              </a:spcBef>
            </a:pPr>
            <a:r>
              <a:rPr lang="en-US" sz="3600" b="1">
                <a:latin typeface="Quicksand Bold"/>
                <a:ea typeface="Quicksand Bold"/>
                <a:cs typeface="Quicksand Bold"/>
                <a:sym typeface="Quicksand Bold"/>
              </a:rPr>
              <a:t>IV. Quy trình và các chức năng dự kiến của hệ thống </a:t>
            </a:r>
            <a:endParaRPr lang="en-US" sz="3600" b="1" dirty="0">
              <a:latin typeface="Quicksand Bold"/>
              <a:ea typeface="Quicksand Bold"/>
              <a:cs typeface="Quicksand Bold"/>
              <a:sym typeface="Quicksand Bold"/>
            </a:endParaRPr>
          </a:p>
        </p:txBody>
      </p:sp>
      <p:sp>
        <p:nvSpPr>
          <p:cNvPr id="3" name="TextBox 2">
            <a:extLst>
              <a:ext uri="{FF2B5EF4-FFF2-40B4-BE49-F238E27FC236}">
                <a16:creationId xmlns:a16="http://schemas.microsoft.com/office/drawing/2014/main" id="{553B1AAA-1605-B2CC-F1B6-F446D3BC670B}"/>
              </a:ext>
            </a:extLst>
          </p:cNvPr>
          <p:cNvSpPr txBox="1"/>
          <p:nvPr/>
        </p:nvSpPr>
        <p:spPr>
          <a:xfrm>
            <a:off x="381000" y="1153142"/>
            <a:ext cx="6172200" cy="470770"/>
          </a:xfrm>
          <a:prstGeom prst="rect">
            <a:avLst/>
          </a:prstGeom>
        </p:spPr>
        <p:txBody>
          <a:bodyPr wrap="square" lIns="0" tIns="0" rIns="0" bIns="0" rtlCol="0" anchor="t">
            <a:spAutoFit/>
          </a:bodyPr>
          <a:lstStyle/>
          <a:p>
            <a:pPr marL="0" lvl="0" indent="0" algn="l">
              <a:lnSpc>
                <a:spcPts val="3919"/>
              </a:lnSpc>
              <a:spcBef>
                <a:spcPct val="0"/>
              </a:spcBef>
            </a:pPr>
            <a:r>
              <a:rPr lang="en-US" sz="3200" b="1" i="0" u="none" strike="noStrike">
                <a:solidFill>
                  <a:srgbClr val="000000"/>
                </a:solidFill>
                <a:effectLst/>
                <a:latin typeface="Times New Roman" panose="02020603050405020304" pitchFamily="18" charset="0"/>
              </a:rPr>
              <a:t>4. </a:t>
            </a:r>
            <a:r>
              <a:rPr lang="vi-VN" sz="3200" b="1" i="0" u="none" strike="noStrike">
                <a:solidFill>
                  <a:srgbClr val="000000"/>
                </a:solidFill>
                <a:effectLst/>
                <a:latin typeface="Times New Roman" panose="02020603050405020304" pitchFamily="18" charset="0"/>
              </a:rPr>
              <a:t>Hệ thống lưu trữ</a:t>
            </a:r>
            <a:endParaRPr lang="en-US" sz="3200" b="1" dirty="0">
              <a:latin typeface="Quicksand Bold"/>
              <a:ea typeface="Quicksand Bold"/>
              <a:cs typeface="Quicksand Bold"/>
              <a:sym typeface="Quicksand Bold"/>
            </a:endParaRPr>
          </a:p>
        </p:txBody>
      </p:sp>
      <p:sp>
        <p:nvSpPr>
          <p:cNvPr id="6" name="TextBox 5">
            <a:extLst>
              <a:ext uri="{FF2B5EF4-FFF2-40B4-BE49-F238E27FC236}">
                <a16:creationId xmlns:a16="http://schemas.microsoft.com/office/drawing/2014/main" id="{5A148BEF-F0E9-C804-A924-EC8E612F1D10}"/>
              </a:ext>
            </a:extLst>
          </p:cNvPr>
          <p:cNvSpPr txBox="1"/>
          <p:nvPr/>
        </p:nvSpPr>
        <p:spPr>
          <a:xfrm>
            <a:off x="393290" y="2476500"/>
            <a:ext cx="6781800" cy="1754326"/>
          </a:xfrm>
          <a:prstGeom prst="rect">
            <a:avLst/>
          </a:prstGeom>
          <a:noFill/>
        </p:spPr>
        <p:txBody>
          <a:bodyPr wrap="square">
            <a:spAutoFit/>
          </a:bodyPr>
          <a:lstStyle/>
          <a:p>
            <a:pPr algn="ctr"/>
            <a:r>
              <a:rPr lang="vi-VN" sz="3600" b="0" i="0" u="none" strike="noStrike">
                <a:solidFill>
                  <a:srgbClr val="000000"/>
                </a:solidFill>
                <a:effectLst/>
                <a:latin typeface="Times New Roman" panose="02020603050405020304" pitchFamily="18" charset="0"/>
              </a:rPr>
              <a:t>Sử dụng dịch vụ</a:t>
            </a:r>
            <a:r>
              <a:rPr lang="vi-VN" sz="3600" b="1" i="0" u="none" strike="noStrike">
                <a:solidFill>
                  <a:srgbClr val="000000"/>
                </a:solidFill>
                <a:effectLst/>
                <a:latin typeface="Times New Roman" panose="02020603050405020304" pitchFamily="18" charset="0"/>
              </a:rPr>
              <a:t> Spaces Storage DigitalOcean </a:t>
            </a:r>
            <a:r>
              <a:rPr lang="vi-VN" sz="3600" b="0" i="0" u="none" strike="noStrike">
                <a:solidFill>
                  <a:srgbClr val="000000"/>
                </a:solidFill>
                <a:effectLst/>
                <a:latin typeface="Times New Roman" panose="02020603050405020304" pitchFamily="18" charset="0"/>
              </a:rPr>
              <a:t>để lưu trữ media website WordPress bằng CDN</a:t>
            </a:r>
            <a:endParaRPr lang="en-US" sz="3600"/>
          </a:p>
        </p:txBody>
      </p:sp>
      <p:pic>
        <p:nvPicPr>
          <p:cNvPr id="4098" name="Picture 2">
            <a:extLst>
              <a:ext uri="{FF2B5EF4-FFF2-40B4-BE49-F238E27FC236}">
                <a16:creationId xmlns:a16="http://schemas.microsoft.com/office/drawing/2014/main" id="{0BB2F63D-76F1-6E09-DA86-054EEA1004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0" y="963653"/>
            <a:ext cx="8839200" cy="452238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32C66DE9-27C0-18CE-9637-981937130B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7600" y="5571334"/>
            <a:ext cx="8839200" cy="444896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B391E57-7CA0-2353-FB71-7B266F087B9B}"/>
              </a:ext>
            </a:extLst>
          </p:cNvPr>
          <p:cNvSpPr txBox="1"/>
          <p:nvPr/>
        </p:nvSpPr>
        <p:spPr>
          <a:xfrm>
            <a:off x="393290" y="6667500"/>
            <a:ext cx="6781800" cy="1754326"/>
          </a:xfrm>
          <a:prstGeom prst="rect">
            <a:avLst/>
          </a:prstGeom>
          <a:noFill/>
        </p:spPr>
        <p:txBody>
          <a:bodyPr wrap="square">
            <a:spAutoFit/>
          </a:bodyPr>
          <a:lstStyle/>
          <a:p>
            <a:pPr algn="ctr"/>
            <a:r>
              <a:rPr lang="vi-VN" sz="3600" b="0" i="0" u="none" strike="noStrike">
                <a:solidFill>
                  <a:srgbClr val="000000"/>
                </a:solidFill>
                <a:effectLst/>
                <a:latin typeface="Times New Roman" panose="02020603050405020304" pitchFamily="18" charset="0"/>
              </a:rPr>
              <a:t>Sử dụng</a:t>
            </a:r>
            <a:r>
              <a:rPr lang="vi-VN" sz="3600" b="1" i="0" u="none" strike="noStrike">
                <a:solidFill>
                  <a:srgbClr val="000000"/>
                </a:solidFill>
                <a:effectLst/>
                <a:latin typeface="Times New Roman" panose="02020603050405020304" pitchFamily="18" charset="0"/>
              </a:rPr>
              <a:t> Automated Backup</a:t>
            </a:r>
            <a:r>
              <a:rPr lang="vi-VN" sz="3600" b="0" i="0" u="none" strike="noStrike">
                <a:solidFill>
                  <a:srgbClr val="000000"/>
                </a:solidFill>
                <a:effectLst/>
                <a:latin typeface="Times New Roman" panose="02020603050405020304" pitchFamily="18" charset="0"/>
              </a:rPr>
              <a:t> và </a:t>
            </a:r>
            <a:r>
              <a:rPr lang="vi-VN" sz="3600" b="1" i="0" u="none" strike="noStrike">
                <a:solidFill>
                  <a:srgbClr val="000000"/>
                </a:solidFill>
                <a:effectLst/>
                <a:latin typeface="Times New Roman" panose="02020603050405020304" pitchFamily="18" charset="0"/>
              </a:rPr>
              <a:t>Snapshot </a:t>
            </a:r>
            <a:r>
              <a:rPr lang="vi-VN" sz="3600" b="0" i="0" u="none" strike="noStrike">
                <a:solidFill>
                  <a:srgbClr val="000000"/>
                </a:solidFill>
                <a:effectLst/>
                <a:latin typeface="Times New Roman" panose="02020603050405020304" pitchFamily="18" charset="0"/>
              </a:rPr>
              <a:t>của </a:t>
            </a:r>
            <a:r>
              <a:rPr lang="vi-VN" sz="3600" b="1" i="0" u="none" strike="noStrike">
                <a:solidFill>
                  <a:srgbClr val="000000"/>
                </a:solidFill>
                <a:effectLst/>
                <a:latin typeface="Times New Roman" panose="02020603050405020304" pitchFamily="18" charset="0"/>
              </a:rPr>
              <a:t>DigitalOcean </a:t>
            </a:r>
            <a:r>
              <a:rPr lang="vi-VN" sz="3600" b="0" i="0" u="none" strike="noStrike">
                <a:solidFill>
                  <a:srgbClr val="000000"/>
                </a:solidFill>
                <a:effectLst/>
                <a:latin typeface="Times New Roman" panose="02020603050405020304" pitchFamily="18" charset="0"/>
              </a:rPr>
              <a:t>để tự động sao lưu dữ liệu trên </a:t>
            </a:r>
            <a:r>
              <a:rPr lang="vi-VN" sz="3600" b="1" i="0" u="none" strike="noStrike">
                <a:solidFill>
                  <a:srgbClr val="000000"/>
                </a:solidFill>
                <a:effectLst/>
                <a:latin typeface="Times New Roman" panose="02020603050405020304" pitchFamily="18" charset="0"/>
              </a:rPr>
              <a:t>Droplets </a:t>
            </a:r>
            <a:endParaRPr lang="en-US" sz="3600"/>
          </a:p>
        </p:txBody>
      </p:sp>
      <p:sp>
        <p:nvSpPr>
          <p:cNvPr id="5" name="Freeform 37">
            <a:extLst>
              <a:ext uri="{FF2B5EF4-FFF2-40B4-BE49-F238E27FC236}">
                <a16:creationId xmlns:a16="http://schemas.microsoft.com/office/drawing/2014/main" id="{D3F00838-C62C-631E-25CE-0F953B2CCA6A}"/>
              </a:ext>
            </a:extLst>
          </p:cNvPr>
          <p:cNvSpPr/>
          <p:nvPr/>
        </p:nvSpPr>
        <p:spPr>
          <a:xfrm>
            <a:off x="16459199" y="106359"/>
            <a:ext cx="1693259" cy="1379541"/>
          </a:xfrm>
          <a:custGeom>
            <a:avLst/>
            <a:gdLst/>
            <a:ahLst/>
            <a:cxnLst/>
            <a:rect l="l" t="t" r="r" b="b"/>
            <a:pathLst>
              <a:path w="1611423" h="1341510">
                <a:moveTo>
                  <a:pt x="0" y="0"/>
                </a:moveTo>
                <a:lnTo>
                  <a:pt x="1611423" y="0"/>
                </a:lnTo>
                <a:lnTo>
                  <a:pt x="1611423" y="1341510"/>
                </a:lnTo>
                <a:lnTo>
                  <a:pt x="0" y="1341510"/>
                </a:lnTo>
                <a:lnTo>
                  <a:pt x="0" y="0"/>
                </a:lnTo>
                <a:close/>
              </a:path>
            </a:pathLst>
          </a:custGeom>
          <a:blipFill>
            <a:blip r:embed="rId5"/>
            <a:stretch>
              <a:fillRect/>
            </a:stretch>
          </a:blipFill>
        </p:spPr>
        <p:txBody>
          <a:bodyPr/>
          <a:lstStyle/>
          <a:p>
            <a:endParaRPr lang="en-US"/>
          </a:p>
        </p:txBody>
      </p:sp>
    </p:spTree>
    <p:extLst>
      <p:ext uri="{BB962C8B-B14F-4D97-AF65-F5344CB8AC3E}">
        <p14:creationId xmlns:p14="http://schemas.microsoft.com/office/powerpoint/2010/main" val="2976754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44222B-4C85-870D-45C0-349B3B917634}"/>
              </a:ext>
            </a:extLst>
          </p:cNvPr>
          <p:cNvSpPr txBox="1"/>
          <p:nvPr/>
        </p:nvSpPr>
        <p:spPr>
          <a:xfrm>
            <a:off x="381000" y="266700"/>
            <a:ext cx="12420600" cy="500137"/>
          </a:xfrm>
          <a:prstGeom prst="rect">
            <a:avLst/>
          </a:prstGeom>
        </p:spPr>
        <p:txBody>
          <a:bodyPr wrap="square" lIns="0" tIns="0" rIns="0" bIns="0" rtlCol="0" anchor="t">
            <a:spAutoFit/>
          </a:bodyPr>
          <a:lstStyle/>
          <a:p>
            <a:pPr marL="0" lvl="0" indent="0" algn="l">
              <a:lnSpc>
                <a:spcPts val="3919"/>
              </a:lnSpc>
              <a:spcBef>
                <a:spcPct val="0"/>
              </a:spcBef>
            </a:pPr>
            <a:r>
              <a:rPr lang="en-US" sz="3600" b="1">
                <a:latin typeface="Quicksand Bold"/>
                <a:ea typeface="Quicksand Bold"/>
                <a:cs typeface="Quicksand Bold"/>
                <a:sym typeface="Quicksand Bold"/>
              </a:rPr>
              <a:t>IV. Quy trình và các chức năng dự kiến của hệ thống </a:t>
            </a:r>
            <a:endParaRPr lang="en-US" sz="3600" b="1" dirty="0">
              <a:latin typeface="Quicksand Bold"/>
              <a:ea typeface="Quicksand Bold"/>
              <a:cs typeface="Quicksand Bold"/>
              <a:sym typeface="Quicksand Bold"/>
            </a:endParaRPr>
          </a:p>
        </p:txBody>
      </p:sp>
      <p:sp>
        <p:nvSpPr>
          <p:cNvPr id="3" name="TextBox 2">
            <a:extLst>
              <a:ext uri="{FF2B5EF4-FFF2-40B4-BE49-F238E27FC236}">
                <a16:creationId xmlns:a16="http://schemas.microsoft.com/office/drawing/2014/main" id="{553B1AAA-1605-B2CC-F1B6-F446D3BC670B}"/>
              </a:ext>
            </a:extLst>
          </p:cNvPr>
          <p:cNvSpPr txBox="1"/>
          <p:nvPr/>
        </p:nvSpPr>
        <p:spPr>
          <a:xfrm>
            <a:off x="381000" y="1153142"/>
            <a:ext cx="10972800" cy="470770"/>
          </a:xfrm>
          <a:prstGeom prst="rect">
            <a:avLst/>
          </a:prstGeom>
        </p:spPr>
        <p:txBody>
          <a:bodyPr wrap="square" lIns="0" tIns="0" rIns="0" bIns="0" rtlCol="0" anchor="t">
            <a:spAutoFit/>
          </a:bodyPr>
          <a:lstStyle/>
          <a:p>
            <a:pPr marL="0" lvl="0" indent="0" algn="l">
              <a:lnSpc>
                <a:spcPts val="3919"/>
              </a:lnSpc>
              <a:spcBef>
                <a:spcPct val="0"/>
              </a:spcBef>
            </a:pPr>
            <a:r>
              <a:rPr lang="en-US" sz="3200" b="1">
                <a:solidFill>
                  <a:srgbClr val="000000"/>
                </a:solidFill>
                <a:latin typeface="Times New Roman" panose="02020603050405020304" pitchFamily="18" charset="0"/>
              </a:rPr>
              <a:t>5</a:t>
            </a:r>
            <a:r>
              <a:rPr lang="en-US" sz="3200" b="1" i="0" u="none" strike="noStrike">
                <a:solidFill>
                  <a:srgbClr val="000000"/>
                </a:solidFill>
                <a:effectLst/>
                <a:latin typeface="Times New Roman" panose="02020603050405020304" pitchFamily="18" charset="0"/>
              </a:rPr>
              <a:t>. Một số quy trình phổ biến khác và chức năng dự kiến</a:t>
            </a:r>
            <a:endParaRPr lang="en-US" sz="3200" b="1" dirty="0">
              <a:latin typeface="Quicksand Bold"/>
              <a:ea typeface="Quicksand Bold"/>
              <a:cs typeface="Quicksand Bold"/>
              <a:sym typeface="Quicksand Bold"/>
            </a:endParaRPr>
          </a:p>
        </p:txBody>
      </p:sp>
      <p:pic>
        <p:nvPicPr>
          <p:cNvPr id="5124" name="Picture 4">
            <a:extLst>
              <a:ext uri="{FF2B5EF4-FFF2-40B4-BE49-F238E27FC236}">
                <a16:creationId xmlns:a16="http://schemas.microsoft.com/office/drawing/2014/main" id="{CC9DBB0E-C1F4-BAA7-789C-D4CFEA47CD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199" y="3279974"/>
            <a:ext cx="11755795" cy="56435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856CCA5-B14E-6B87-F0A3-5ECD4F46DCB3}"/>
              </a:ext>
            </a:extLst>
          </p:cNvPr>
          <p:cNvSpPr txBox="1"/>
          <p:nvPr/>
        </p:nvSpPr>
        <p:spPr>
          <a:xfrm>
            <a:off x="-381000" y="3501107"/>
            <a:ext cx="6248400" cy="5596404"/>
          </a:xfrm>
          <a:prstGeom prst="rect">
            <a:avLst/>
          </a:prstGeom>
          <a:noFill/>
        </p:spPr>
        <p:txBody>
          <a:bodyPr wrap="square">
            <a:spAutoFit/>
          </a:bodyPr>
          <a:lstStyle/>
          <a:p>
            <a:pPr marL="1371600" indent="-457200" rtl="0" fontAlgn="base">
              <a:spcBef>
                <a:spcPts val="0"/>
              </a:spcBef>
              <a:spcAft>
                <a:spcPts val="0"/>
              </a:spcAft>
              <a:buFont typeface="Wingdings" panose="05000000000000000000" pitchFamily="2" charset="2"/>
              <a:buChar char="§"/>
            </a:pPr>
            <a:r>
              <a:rPr lang="vi-VN" sz="2800" b="0" i="0" u="none" strike="noStrike">
                <a:solidFill>
                  <a:srgbClr val="000000"/>
                </a:solidFill>
                <a:effectLst/>
                <a:latin typeface="Times New Roman" panose="02020603050405020304" pitchFamily="18" charset="0"/>
              </a:rPr>
              <a:t>Người dùng truy cập trang Đăng ký.</a:t>
            </a:r>
          </a:p>
          <a:p>
            <a:pPr marL="1371600" indent="-457200" rtl="0" fontAlgn="base">
              <a:spcBef>
                <a:spcPts val="0"/>
              </a:spcBef>
              <a:spcAft>
                <a:spcPts val="0"/>
              </a:spcAft>
              <a:buFont typeface="Wingdings" panose="05000000000000000000" pitchFamily="2" charset="2"/>
              <a:buChar char="§"/>
            </a:pPr>
            <a:r>
              <a:rPr lang="vi-VN" sz="2800" b="0" i="0" u="none" strike="noStrike">
                <a:solidFill>
                  <a:srgbClr val="000000"/>
                </a:solidFill>
                <a:effectLst/>
                <a:latin typeface="Times New Roman" panose="02020603050405020304" pitchFamily="18" charset="0"/>
              </a:rPr>
              <a:t>Người dùng điền các thông tin cơ bản như: tên, email, mật khẩu.</a:t>
            </a:r>
          </a:p>
          <a:p>
            <a:pPr marL="1371600" indent="-457200" rtl="0" fontAlgn="base">
              <a:spcBef>
                <a:spcPts val="0"/>
              </a:spcBef>
              <a:spcAft>
                <a:spcPts val="1200"/>
              </a:spcAft>
              <a:buFont typeface="Wingdings" panose="05000000000000000000" pitchFamily="2" charset="2"/>
              <a:buChar char="§"/>
            </a:pPr>
            <a:r>
              <a:rPr lang="vi-VN" sz="2800" b="0" i="0" u="none" strike="noStrike">
                <a:solidFill>
                  <a:srgbClr val="000000"/>
                </a:solidFill>
                <a:effectLst/>
                <a:latin typeface="Times New Roman" panose="02020603050405020304" pitchFamily="18" charset="0"/>
              </a:rPr>
              <a:t>Sau khi nhấn nút Đăng ký, hệ thống sẽ gửi một email xác nhận đến địa chỉ email của người dùng.</a:t>
            </a:r>
          </a:p>
          <a:p>
            <a:pPr marL="1371600" indent="-457200" rtl="0" fontAlgn="base">
              <a:spcBef>
                <a:spcPts val="1400"/>
              </a:spcBef>
              <a:spcAft>
                <a:spcPts val="0"/>
              </a:spcAft>
              <a:buFont typeface="Wingdings" panose="05000000000000000000" pitchFamily="2" charset="2"/>
              <a:buChar char="§"/>
            </a:pPr>
            <a:r>
              <a:rPr lang="vi-VN" sz="2800" b="0" i="0" u="none" strike="noStrike">
                <a:solidFill>
                  <a:srgbClr val="000000"/>
                </a:solidFill>
                <a:effectLst/>
                <a:latin typeface="Times New Roman" panose="02020603050405020304" pitchFamily="18" charset="0"/>
              </a:rPr>
              <a:t>Người dùng nhấn vào liên kết trong email để kích hoạt tài khoản.</a:t>
            </a:r>
          </a:p>
        </p:txBody>
      </p:sp>
      <p:sp>
        <p:nvSpPr>
          <p:cNvPr id="10" name="TextBox 9">
            <a:extLst>
              <a:ext uri="{FF2B5EF4-FFF2-40B4-BE49-F238E27FC236}">
                <a16:creationId xmlns:a16="http://schemas.microsoft.com/office/drawing/2014/main" id="{8DE35E6F-B867-D7D7-2E50-F2502115FB77}"/>
              </a:ext>
            </a:extLst>
          </p:cNvPr>
          <p:cNvSpPr txBox="1"/>
          <p:nvPr/>
        </p:nvSpPr>
        <p:spPr>
          <a:xfrm>
            <a:off x="381000" y="1862086"/>
            <a:ext cx="10972800" cy="470770"/>
          </a:xfrm>
          <a:prstGeom prst="rect">
            <a:avLst/>
          </a:prstGeom>
        </p:spPr>
        <p:txBody>
          <a:bodyPr wrap="square" lIns="0" tIns="0" rIns="0" bIns="0" rtlCol="0" anchor="t">
            <a:spAutoFit/>
          </a:bodyPr>
          <a:lstStyle/>
          <a:p>
            <a:pPr marL="0" lvl="0" indent="0" algn="l">
              <a:lnSpc>
                <a:spcPts val="3919"/>
              </a:lnSpc>
              <a:spcBef>
                <a:spcPct val="0"/>
              </a:spcBef>
            </a:pPr>
            <a:r>
              <a:rPr lang="en-US" sz="3200" b="1">
                <a:solidFill>
                  <a:srgbClr val="000000"/>
                </a:solidFill>
                <a:latin typeface="Times New Roman" panose="02020603050405020304" pitchFamily="18" charset="0"/>
                <a:ea typeface="Quicksand Bold"/>
                <a:cs typeface="Quicksand Bold"/>
                <a:sym typeface="Quicksand Bold"/>
              </a:rPr>
              <a:t>a. Một số quy trình phổ biến khác</a:t>
            </a:r>
            <a:endParaRPr lang="en-US" sz="3200" b="1" dirty="0">
              <a:latin typeface="Quicksand Bold"/>
              <a:ea typeface="Quicksand Bold"/>
              <a:cs typeface="Quicksand Bold"/>
              <a:sym typeface="Quicksand Bold"/>
            </a:endParaRPr>
          </a:p>
        </p:txBody>
      </p:sp>
      <p:sp>
        <p:nvSpPr>
          <p:cNvPr id="11" name="TextBox 10">
            <a:extLst>
              <a:ext uri="{FF2B5EF4-FFF2-40B4-BE49-F238E27FC236}">
                <a16:creationId xmlns:a16="http://schemas.microsoft.com/office/drawing/2014/main" id="{E539533B-175C-507E-A15C-6C6EA42CBFBE}"/>
              </a:ext>
            </a:extLst>
          </p:cNvPr>
          <p:cNvSpPr txBox="1"/>
          <p:nvPr/>
        </p:nvSpPr>
        <p:spPr>
          <a:xfrm>
            <a:off x="9954597" y="2028615"/>
            <a:ext cx="4191000" cy="470770"/>
          </a:xfrm>
          <a:prstGeom prst="rect">
            <a:avLst/>
          </a:prstGeom>
        </p:spPr>
        <p:txBody>
          <a:bodyPr wrap="square" lIns="0" tIns="0" rIns="0" bIns="0" rtlCol="0" anchor="t">
            <a:spAutoFit/>
          </a:bodyPr>
          <a:lstStyle/>
          <a:p>
            <a:pPr marL="0" lvl="0" indent="0" algn="ctr">
              <a:lnSpc>
                <a:spcPts val="3919"/>
              </a:lnSpc>
              <a:spcBef>
                <a:spcPct val="0"/>
              </a:spcBef>
            </a:pPr>
            <a:r>
              <a:rPr lang="en-US" sz="3200" b="1">
                <a:solidFill>
                  <a:srgbClr val="000000"/>
                </a:solidFill>
                <a:latin typeface="Times New Roman" panose="02020603050405020304" pitchFamily="18" charset="0"/>
                <a:ea typeface="Quicksand Bold"/>
                <a:cs typeface="Quicksand Bold"/>
                <a:sym typeface="Quicksand Bold"/>
              </a:rPr>
              <a:t>Đăng kí</a:t>
            </a:r>
            <a:endParaRPr lang="en-US" sz="3200" b="1" dirty="0">
              <a:latin typeface="Quicksand Bold"/>
              <a:ea typeface="Quicksand Bold"/>
              <a:cs typeface="Quicksand Bold"/>
              <a:sym typeface="Quicksand Bold"/>
            </a:endParaRPr>
          </a:p>
        </p:txBody>
      </p:sp>
      <p:sp>
        <p:nvSpPr>
          <p:cNvPr id="4" name="TextBox 3">
            <a:extLst>
              <a:ext uri="{FF2B5EF4-FFF2-40B4-BE49-F238E27FC236}">
                <a16:creationId xmlns:a16="http://schemas.microsoft.com/office/drawing/2014/main" id="{D714E2EB-57D7-662D-5797-BF3A1193403E}"/>
              </a:ext>
            </a:extLst>
          </p:cNvPr>
          <p:cNvSpPr txBox="1"/>
          <p:nvPr/>
        </p:nvSpPr>
        <p:spPr>
          <a:xfrm>
            <a:off x="417226" y="2571030"/>
            <a:ext cx="10972800" cy="470770"/>
          </a:xfrm>
          <a:prstGeom prst="rect">
            <a:avLst/>
          </a:prstGeom>
        </p:spPr>
        <p:txBody>
          <a:bodyPr wrap="square" lIns="0" tIns="0" rIns="0" bIns="0" rtlCol="0" anchor="t">
            <a:spAutoFit/>
          </a:bodyPr>
          <a:lstStyle/>
          <a:p>
            <a:pPr marL="0" lvl="0" indent="0" algn="l">
              <a:lnSpc>
                <a:spcPts val="3919"/>
              </a:lnSpc>
              <a:spcBef>
                <a:spcPct val="0"/>
              </a:spcBef>
            </a:pPr>
            <a:r>
              <a:rPr lang="en-US" sz="3200" u="none" strike="noStrike">
                <a:solidFill>
                  <a:srgbClr val="000000"/>
                </a:solidFill>
                <a:effectLst/>
                <a:latin typeface="Times New Roman" panose="02020603050405020304" pitchFamily="18" charset="0"/>
              </a:rPr>
              <a:t>- Đăng ký, đăng nhập, quên mật khẩu</a:t>
            </a:r>
            <a:endParaRPr lang="en-US" sz="3200" dirty="0">
              <a:latin typeface="Quicksand Bold"/>
              <a:ea typeface="Quicksand Bold"/>
              <a:cs typeface="Quicksand Bold"/>
              <a:sym typeface="Quicksand Bold"/>
            </a:endParaRPr>
          </a:p>
        </p:txBody>
      </p:sp>
      <p:sp>
        <p:nvSpPr>
          <p:cNvPr id="5" name="Freeform 37">
            <a:extLst>
              <a:ext uri="{FF2B5EF4-FFF2-40B4-BE49-F238E27FC236}">
                <a16:creationId xmlns:a16="http://schemas.microsoft.com/office/drawing/2014/main" id="{E26162C2-0E11-A6B6-DDA1-A2693962331C}"/>
              </a:ext>
            </a:extLst>
          </p:cNvPr>
          <p:cNvSpPr/>
          <p:nvPr/>
        </p:nvSpPr>
        <p:spPr>
          <a:xfrm>
            <a:off x="16319153" y="106359"/>
            <a:ext cx="1833306" cy="1590675"/>
          </a:xfrm>
          <a:custGeom>
            <a:avLst/>
            <a:gdLst/>
            <a:ahLst/>
            <a:cxnLst/>
            <a:rect l="l" t="t" r="r" b="b"/>
            <a:pathLst>
              <a:path w="1611423" h="1341510">
                <a:moveTo>
                  <a:pt x="0" y="0"/>
                </a:moveTo>
                <a:lnTo>
                  <a:pt x="1611423" y="0"/>
                </a:lnTo>
                <a:lnTo>
                  <a:pt x="1611423" y="1341510"/>
                </a:lnTo>
                <a:lnTo>
                  <a:pt x="0" y="1341510"/>
                </a:lnTo>
                <a:lnTo>
                  <a:pt x="0" y="0"/>
                </a:lnTo>
                <a:close/>
              </a:path>
            </a:pathLst>
          </a:custGeom>
          <a:blipFill>
            <a:blip r:embed="rId4"/>
            <a:stretch>
              <a:fillRect/>
            </a:stretch>
          </a:blipFill>
        </p:spPr>
        <p:txBody>
          <a:bodyPr/>
          <a:lstStyle/>
          <a:p>
            <a:endParaRPr lang="en-US"/>
          </a:p>
        </p:txBody>
      </p:sp>
    </p:spTree>
    <p:extLst>
      <p:ext uri="{BB962C8B-B14F-4D97-AF65-F5344CB8AC3E}">
        <p14:creationId xmlns:p14="http://schemas.microsoft.com/office/powerpoint/2010/main" val="11113994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44222B-4C85-870D-45C0-349B3B917634}"/>
              </a:ext>
            </a:extLst>
          </p:cNvPr>
          <p:cNvSpPr txBox="1"/>
          <p:nvPr/>
        </p:nvSpPr>
        <p:spPr>
          <a:xfrm>
            <a:off x="381000" y="266700"/>
            <a:ext cx="12420600" cy="500137"/>
          </a:xfrm>
          <a:prstGeom prst="rect">
            <a:avLst/>
          </a:prstGeom>
        </p:spPr>
        <p:txBody>
          <a:bodyPr wrap="square" lIns="0" tIns="0" rIns="0" bIns="0" rtlCol="0" anchor="t">
            <a:spAutoFit/>
          </a:bodyPr>
          <a:lstStyle/>
          <a:p>
            <a:pPr marL="0" lvl="0" indent="0" algn="l">
              <a:lnSpc>
                <a:spcPts val="3919"/>
              </a:lnSpc>
              <a:spcBef>
                <a:spcPct val="0"/>
              </a:spcBef>
            </a:pPr>
            <a:r>
              <a:rPr lang="en-US" sz="3600" b="1">
                <a:latin typeface="Quicksand Bold"/>
                <a:ea typeface="Quicksand Bold"/>
                <a:cs typeface="Quicksand Bold"/>
                <a:sym typeface="Quicksand Bold"/>
              </a:rPr>
              <a:t>IV. Quy trình và các chức năng dự kiến của hệ thống </a:t>
            </a:r>
            <a:endParaRPr lang="en-US" sz="3600" b="1" dirty="0">
              <a:latin typeface="Quicksand Bold"/>
              <a:ea typeface="Quicksand Bold"/>
              <a:cs typeface="Quicksand Bold"/>
              <a:sym typeface="Quicksand Bold"/>
            </a:endParaRPr>
          </a:p>
        </p:txBody>
      </p:sp>
      <p:sp>
        <p:nvSpPr>
          <p:cNvPr id="3" name="TextBox 2">
            <a:extLst>
              <a:ext uri="{FF2B5EF4-FFF2-40B4-BE49-F238E27FC236}">
                <a16:creationId xmlns:a16="http://schemas.microsoft.com/office/drawing/2014/main" id="{553B1AAA-1605-B2CC-F1B6-F446D3BC670B}"/>
              </a:ext>
            </a:extLst>
          </p:cNvPr>
          <p:cNvSpPr txBox="1"/>
          <p:nvPr/>
        </p:nvSpPr>
        <p:spPr>
          <a:xfrm>
            <a:off x="381000" y="1153142"/>
            <a:ext cx="10972800" cy="470770"/>
          </a:xfrm>
          <a:prstGeom prst="rect">
            <a:avLst/>
          </a:prstGeom>
        </p:spPr>
        <p:txBody>
          <a:bodyPr wrap="square" lIns="0" tIns="0" rIns="0" bIns="0" rtlCol="0" anchor="t">
            <a:spAutoFit/>
          </a:bodyPr>
          <a:lstStyle/>
          <a:p>
            <a:pPr marL="0" lvl="0" indent="0" algn="l">
              <a:lnSpc>
                <a:spcPts val="3919"/>
              </a:lnSpc>
              <a:spcBef>
                <a:spcPct val="0"/>
              </a:spcBef>
            </a:pPr>
            <a:r>
              <a:rPr lang="en-US" sz="3200" b="1">
                <a:solidFill>
                  <a:srgbClr val="000000"/>
                </a:solidFill>
                <a:latin typeface="Times New Roman" panose="02020603050405020304" pitchFamily="18" charset="0"/>
              </a:rPr>
              <a:t>5</a:t>
            </a:r>
            <a:r>
              <a:rPr lang="en-US" sz="3200" b="1" i="0" u="none" strike="noStrike">
                <a:solidFill>
                  <a:srgbClr val="000000"/>
                </a:solidFill>
                <a:effectLst/>
                <a:latin typeface="Times New Roman" panose="02020603050405020304" pitchFamily="18" charset="0"/>
              </a:rPr>
              <a:t>. Một số quy trình phổ biến khác và chức năng dự kiến</a:t>
            </a:r>
            <a:endParaRPr lang="en-US" sz="3200" b="1" dirty="0">
              <a:latin typeface="Quicksand Bold"/>
              <a:ea typeface="Quicksand Bold"/>
              <a:cs typeface="Quicksand Bold"/>
              <a:sym typeface="Quicksand Bold"/>
            </a:endParaRPr>
          </a:p>
        </p:txBody>
      </p:sp>
      <p:sp>
        <p:nvSpPr>
          <p:cNvPr id="10" name="TextBox 9">
            <a:extLst>
              <a:ext uri="{FF2B5EF4-FFF2-40B4-BE49-F238E27FC236}">
                <a16:creationId xmlns:a16="http://schemas.microsoft.com/office/drawing/2014/main" id="{8DE35E6F-B867-D7D7-2E50-F2502115FB77}"/>
              </a:ext>
            </a:extLst>
          </p:cNvPr>
          <p:cNvSpPr txBox="1"/>
          <p:nvPr/>
        </p:nvSpPr>
        <p:spPr>
          <a:xfrm>
            <a:off x="381000" y="1862086"/>
            <a:ext cx="10972800" cy="470770"/>
          </a:xfrm>
          <a:prstGeom prst="rect">
            <a:avLst/>
          </a:prstGeom>
        </p:spPr>
        <p:txBody>
          <a:bodyPr wrap="square" lIns="0" tIns="0" rIns="0" bIns="0" rtlCol="0" anchor="t">
            <a:spAutoFit/>
          </a:bodyPr>
          <a:lstStyle/>
          <a:p>
            <a:pPr marL="0" lvl="0" indent="0" algn="l">
              <a:lnSpc>
                <a:spcPts val="3919"/>
              </a:lnSpc>
              <a:spcBef>
                <a:spcPct val="0"/>
              </a:spcBef>
            </a:pPr>
            <a:r>
              <a:rPr lang="en-US" sz="3200" b="1">
                <a:solidFill>
                  <a:srgbClr val="000000"/>
                </a:solidFill>
                <a:latin typeface="Times New Roman" panose="02020603050405020304" pitchFamily="18" charset="0"/>
                <a:ea typeface="Quicksand Bold"/>
                <a:cs typeface="Quicksand Bold"/>
                <a:sym typeface="Quicksand Bold"/>
              </a:rPr>
              <a:t>a. Một số quy trình phổ biến khác</a:t>
            </a:r>
            <a:endParaRPr lang="en-US" sz="3200" b="1" dirty="0">
              <a:latin typeface="Quicksand Bold"/>
              <a:ea typeface="Quicksand Bold"/>
              <a:cs typeface="Quicksand Bold"/>
              <a:sym typeface="Quicksand Bold"/>
            </a:endParaRPr>
          </a:p>
        </p:txBody>
      </p:sp>
      <p:sp>
        <p:nvSpPr>
          <p:cNvPr id="11" name="TextBox 10">
            <a:extLst>
              <a:ext uri="{FF2B5EF4-FFF2-40B4-BE49-F238E27FC236}">
                <a16:creationId xmlns:a16="http://schemas.microsoft.com/office/drawing/2014/main" id="{E539533B-175C-507E-A15C-6C6EA42CBFBE}"/>
              </a:ext>
            </a:extLst>
          </p:cNvPr>
          <p:cNvSpPr txBox="1"/>
          <p:nvPr/>
        </p:nvSpPr>
        <p:spPr>
          <a:xfrm>
            <a:off x="2933700" y="2709310"/>
            <a:ext cx="4191000" cy="470770"/>
          </a:xfrm>
          <a:prstGeom prst="rect">
            <a:avLst/>
          </a:prstGeom>
        </p:spPr>
        <p:txBody>
          <a:bodyPr wrap="square" lIns="0" tIns="0" rIns="0" bIns="0" rtlCol="0" anchor="t">
            <a:spAutoFit/>
          </a:bodyPr>
          <a:lstStyle/>
          <a:p>
            <a:pPr marL="0" lvl="0" indent="0" algn="ctr">
              <a:lnSpc>
                <a:spcPts val="3919"/>
              </a:lnSpc>
              <a:spcBef>
                <a:spcPct val="0"/>
              </a:spcBef>
            </a:pPr>
            <a:r>
              <a:rPr lang="en-US" sz="3200" b="1">
                <a:solidFill>
                  <a:srgbClr val="000000"/>
                </a:solidFill>
                <a:latin typeface="Times New Roman" panose="02020603050405020304" pitchFamily="18" charset="0"/>
                <a:ea typeface="Quicksand Bold"/>
                <a:cs typeface="Quicksand Bold"/>
                <a:sym typeface="Quicksand Bold"/>
              </a:rPr>
              <a:t>Đăng nhập</a:t>
            </a:r>
            <a:endParaRPr lang="en-US" sz="3200" b="1" dirty="0">
              <a:latin typeface="Quicksand Bold"/>
              <a:ea typeface="Quicksand Bold"/>
              <a:cs typeface="Quicksand Bold"/>
              <a:sym typeface="Quicksand Bold"/>
            </a:endParaRPr>
          </a:p>
        </p:txBody>
      </p:sp>
      <p:pic>
        <p:nvPicPr>
          <p:cNvPr id="5126" name="Picture 6">
            <a:extLst>
              <a:ext uri="{FF2B5EF4-FFF2-40B4-BE49-F238E27FC236}">
                <a16:creationId xmlns:a16="http://schemas.microsoft.com/office/drawing/2014/main" id="{DDA41D7A-2064-83BA-166B-190B84EE89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3332446"/>
            <a:ext cx="5334000" cy="5801412"/>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C9EDF4D0-1FEC-44B0-F24E-CD2CC20C5F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0" y="3556534"/>
            <a:ext cx="7904538" cy="528575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A09DC5B-065C-FEEE-F5EE-7C01C421C0B3}"/>
              </a:ext>
            </a:extLst>
          </p:cNvPr>
          <p:cNvSpPr txBox="1"/>
          <p:nvPr/>
        </p:nvSpPr>
        <p:spPr>
          <a:xfrm>
            <a:off x="11163302" y="2699459"/>
            <a:ext cx="4191000" cy="470770"/>
          </a:xfrm>
          <a:prstGeom prst="rect">
            <a:avLst/>
          </a:prstGeom>
        </p:spPr>
        <p:txBody>
          <a:bodyPr wrap="square" lIns="0" tIns="0" rIns="0" bIns="0" rtlCol="0" anchor="t">
            <a:spAutoFit/>
          </a:bodyPr>
          <a:lstStyle/>
          <a:p>
            <a:pPr marL="0" lvl="0" indent="0" algn="ctr">
              <a:lnSpc>
                <a:spcPts val="3919"/>
              </a:lnSpc>
              <a:spcBef>
                <a:spcPct val="0"/>
              </a:spcBef>
            </a:pPr>
            <a:r>
              <a:rPr lang="en-US" sz="3200" b="1">
                <a:latin typeface="Quicksand Bold"/>
                <a:ea typeface="Quicksand Bold"/>
                <a:cs typeface="Quicksand Bold"/>
                <a:sym typeface="Quicksand Bold"/>
              </a:rPr>
              <a:t>Quên mật khẩu</a:t>
            </a:r>
            <a:endParaRPr lang="en-US" sz="3200" b="1" dirty="0">
              <a:latin typeface="Quicksand Bold"/>
              <a:ea typeface="Quicksand Bold"/>
              <a:cs typeface="Quicksand Bold"/>
              <a:sym typeface="Quicksand Bold"/>
            </a:endParaRPr>
          </a:p>
        </p:txBody>
      </p:sp>
      <p:sp>
        <p:nvSpPr>
          <p:cNvPr id="4" name="Freeform 37">
            <a:extLst>
              <a:ext uri="{FF2B5EF4-FFF2-40B4-BE49-F238E27FC236}">
                <a16:creationId xmlns:a16="http://schemas.microsoft.com/office/drawing/2014/main" id="{AE3597CF-FA53-37FC-AA2D-9656373CBFDA}"/>
              </a:ext>
            </a:extLst>
          </p:cNvPr>
          <p:cNvSpPr/>
          <p:nvPr/>
        </p:nvSpPr>
        <p:spPr>
          <a:xfrm>
            <a:off x="16319153" y="106359"/>
            <a:ext cx="1833306" cy="1590675"/>
          </a:xfrm>
          <a:custGeom>
            <a:avLst/>
            <a:gdLst/>
            <a:ahLst/>
            <a:cxnLst/>
            <a:rect l="l" t="t" r="r" b="b"/>
            <a:pathLst>
              <a:path w="1611423" h="1341510">
                <a:moveTo>
                  <a:pt x="0" y="0"/>
                </a:moveTo>
                <a:lnTo>
                  <a:pt x="1611423" y="0"/>
                </a:lnTo>
                <a:lnTo>
                  <a:pt x="1611423" y="1341510"/>
                </a:lnTo>
                <a:lnTo>
                  <a:pt x="0" y="1341510"/>
                </a:lnTo>
                <a:lnTo>
                  <a:pt x="0" y="0"/>
                </a:lnTo>
                <a:close/>
              </a:path>
            </a:pathLst>
          </a:custGeom>
          <a:blipFill>
            <a:blip r:embed="rId5"/>
            <a:stretch>
              <a:fillRect/>
            </a:stretch>
          </a:blipFill>
        </p:spPr>
        <p:txBody>
          <a:bodyPr/>
          <a:lstStyle/>
          <a:p>
            <a:endParaRPr lang="en-US"/>
          </a:p>
        </p:txBody>
      </p:sp>
    </p:spTree>
    <p:extLst>
      <p:ext uri="{BB962C8B-B14F-4D97-AF65-F5344CB8AC3E}">
        <p14:creationId xmlns:p14="http://schemas.microsoft.com/office/powerpoint/2010/main" val="356760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44222B-4C85-870D-45C0-349B3B917634}"/>
              </a:ext>
            </a:extLst>
          </p:cNvPr>
          <p:cNvSpPr txBox="1"/>
          <p:nvPr/>
        </p:nvSpPr>
        <p:spPr>
          <a:xfrm>
            <a:off x="381000" y="266700"/>
            <a:ext cx="12420600" cy="500137"/>
          </a:xfrm>
          <a:prstGeom prst="rect">
            <a:avLst/>
          </a:prstGeom>
        </p:spPr>
        <p:txBody>
          <a:bodyPr wrap="square" lIns="0" tIns="0" rIns="0" bIns="0" rtlCol="0" anchor="t">
            <a:spAutoFit/>
          </a:bodyPr>
          <a:lstStyle/>
          <a:p>
            <a:pPr marL="0" lvl="0" indent="0" algn="l">
              <a:lnSpc>
                <a:spcPts val="3919"/>
              </a:lnSpc>
              <a:spcBef>
                <a:spcPct val="0"/>
              </a:spcBef>
            </a:pPr>
            <a:r>
              <a:rPr lang="en-US" sz="3600" b="1">
                <a:latin typeface="Quicksand Bold"/>
                <a:ea typeface="Quicksand Bold"/>
                <a:cs typeface="Quicksand Bold"/>
                <a:sym typeface="Quicksand Bold"/>
              </a:rPr>
              <a:t>IV. Quy trình và các chức năng dự kiến của hệ thống </a:t>
            </a:r>
            <a:endParaRPr lang="en-US" sz="3600" b="1" dirty="0">
              <a:latin typeface="Quicksand Bold"/>
              <a:ea typeface="Quicksand Bold"/>
              <a:cs typeface="Quicksand Bold"/>
              <a:sym typeface="Quicksand Bold"/>
            </a:endParaRPr>
          </a:p>
        </p:txBody>
      </p:sp>
      <p:sp>
        <p:nvSpPr>
          <p:cNvPr id="3" name="TextBox 2">
            <a:extLst>
              <a:ext uri="{FF2B5EF4-FFF2-40B4-BE49-F238E27FC236}">
                <a16:creationId xmlns:a16="http://schemas.microsoft.com/office/drawing/2014/main" id="{553B1AAA-1605-B2CC-F1B6-F446D3BC670B}"/>
              </a:ext>
            </a:extLst>
          </p:cNvPr>
          <p:cNvSpPr txBox="1"/>
          <p:nvPr/>
        </p:nvSpPr>
        <p:spPr>
          <a:xfrm>
            <a:off x="381000" y="1153142"/>
            <a:ext cx="10972800" cy="470770"/>
          </a:xfrm>
          <a:prstGeom prst="rect">
            <a:avLst/>
          </a:prstGeom>
        </p:spPr>
        <p:txBody>
          <a:bodyPr wrap="square" lIns="0" tIns="0" rIns="0" bIns="0" rtlCol="0" anchor="t">
            <a:spAutoFit/>
          </a:bodyPr>
          <a:lstStyle/>
          <a:p>
            <a:pPr marL="0" lvl="0" indent="0" algn="l">
              <a:lnSpc>
                <a:spcPts val="3919"/>
              </a:lnSpc>
              <a:spcBef>
                <a:spcPct val="0"/>
              </a:spcBef>
            </a:pPr>
            <a:r>
              <a:rPr lang="en-US" sz="3200" b="1">
                <a:solidFill>
                  <a:srgbClr val="000000"/>
                </a:solidFill>
                <a:latin typeface="Times New Roman" panose="02020603050405020304" pitchFamily="18" charset="0"/>
              </a:rPr>
              <a:t>5</a:t>
            </a:r>
            <a:r>
              <a:rPr lang="en-US" sz="3200" b="1" i="0" u="none" strike="noStrike">
                <a:solidFill>
                  <a:srgbClr val="000000"/>
                </a:solidFill>
                <a:effectLst/>
                <a:latin typeface="Times New Roman" panose="02020603050405020304" pitchFamily="18" charset="0"/>
              </a:rPr>
              <a:t>. Một số quy trình phổ biến khác và chức năng dự kiến</a:t>
            </a:r>
            <a:endParaRPr lang="en-US" sz="3200" b="1" dirty="0">
              <a:latin typeface="Quicksand Bold"/>
              <a:ea typeface="Quicksand Bold"/>
              <a:cs typeface="Quicksand Bold"/>
              <a:sym typeface="Quicksand Bold"/>
            </a:endParaRPr>
          </a:p>
        </p:txBody>
      </p:sp>
      <p:sp>
        <p:nvSpPr>
          <p:cNvPr id="10" name="TextBox 9">
            <a:extLst>
              <a:ext uri="{FF2B5EF4-FFF2-40B4-BE49-F238E27FC236}">
                <a16:creationId xmlns:a16="http://schemas.microsoft.com/office/drawing/2014/main" id="{8DE35E6F-B867-D7D7-2E50-F2502115FB77}"/>
              </a:ext>
            </a:extLst>
          </p:cNvPr>
          <p:cNvSpPr txBox="1"/>
          <p:nvPr/>
        </p:nvSpPr>
        <p:spPr>
          <a:xfrm>
            <a:off x="381000" y="1862086"/>
            <a:ext cx="10972800" cy="470770"/>
          </a:xfrm>
          <a:prstGeom prst="rect">
            <a:avLst/>
          </a:prstGeom>
        </p:spPr>
        <p:txBody>
          <a:bodyPr wrap="square" lIns="0" tIns="0" rIns="0" bIns="0" rtlCol="0" anchor="t">
            <a:spAutoFit/>
          </a:bodyPr>
          <a:lstStyle/>
          <a:p>
            <a:pPr marL="0" lvl="0" indent="0" algn="l">
              <a:lnSpc>
                <a:spcPts val="3919"/>
              </a:lnSpc>
              <a:spcBef>
                <a:spcPct val="0"/>
              </a:spcBef>
            </a:pPr>
            <a:r>
              <a:rPr lang="en-US" sz="3200" b="1">
                <a:solidFill>
                  <a:srgbClr val="000000"/>
                </a:solidFill>
                <a:latin typeface="Times New Roman" panose="02020603050405020304" pitchFamily="18" charset="0"/>
                <a:ea typeface="Quicksand Bold"/>
                <a:cs typeface="Quicksand Bold"/>
                <a:sym typeface="Quicksand Bold"/>
              </a:rPr>
              <a:t>a. Một số quy trình phổ biến khác</a:t>
            </a:r>
            <a:endParaRPr lang="en-US" sz="3200" b="1" dirty="0">
              <a:latin typeface="Quicksand Bold"/>
              <a:ea typeface="Quicksand Bold"/>
              <a:cs typeface="Quicksand Bold"/>
              <a:sym typeface="Quicksand Bold"/>
            </a:endParaRPr>
          </a:p>
        </p:txBody>
      </p:sp>
      <p:sp>
        <p:nvSpPr>
          <p:cNvPr id="4" name="TextBox 3">
            <a:extLst>
              <a:ext uri="{FF2B5EF4-FFF2-40B4-BE49-F238E27FC236}">
                <a16:creationId xmlns:a16="http://schemas.microsoft.com/office/drawing/2014/main" id="{23B8A88C-B174-D291-AC29-AD2F85AA145E}"/>
              </a:ext>
            </a:extLst>
          </p:cNvPr>
          <p:cNvSpPr txBox="1"/>
          <p:nvPr/>
        </p:nvSpPr>
        <p:spPr>
          <a:xfrm>
            <a:off x="417226" y="2571030"/>
            <a:ext cx="6669374" cy="5501506"/>
          </a:xfrm>
          <a:prstGeom prst="rect">
            <a:avLst/>
          </a:prstGeom>
        </p:spPr>
        <p:txBody>
          <a:bodyPr wrap="square" lIns="0" tIns="0" rIns="0" bIns="0" rtlCol="0" anchor="t">
            <a:spAutoFit/>
          </a:bodyPr>
          <a:lstStyle/>
          <a:p>
            <a:pPr marL="571500" lvl="0" indent="-571500" algn="l">
              <a:lnSpc>
                <a:spcPts val="3919"/>
              </a:lnSpc>
              <a:spcBef>
                <a:spcPct val="0"/>
              </a:spcBef>
              <a:buFontTx/>
              <a:buChar char="-"/>
            </a:pPr>
            <a:r>
              <a:rPr lang="en-US" sz="3600" b="1" i="1" u="none" strike="noStrike" dirty="0" err="1">
                <a:solidFill>
                  <a:srgbClr val="000000"/>
                </a:solidFill>
                <a:effectLst/>
                <a:latin typeface="Times New Roman" panose="02020603050405020304" pitchFamily="18" charset="0"/>
              </a:rPr>
              <a:t>Tìm</a:t>
            </a:r>
            <a:r>
              <a:rPr lang="en-US" sz="3600" b="1" i="1" u="none" strike="noStrike" dirty="0">
                <a:solidFill>
                  <a:srgbClr val="000000"/>
                </a:solidFill>
                <a:effectLst/>
                <a:latin typeface="Times New Roman" panose="02020603050405020304" pitchFamily="18" charset="0"/>
              </a:rPr>
              <a:t> </a:t>
            </a:r>
            <a:r>
              <a:rPr lang="en-US" sz="3600" b="1" i="1" u="none" strike="noStrike" dirty="0" err="1">
                <a:solidFill>
                  <a:srgbClr val="000000"/>
                </a:solidFill>
                <a:effectLst/>
                <a:latin typeface="Times New Roman" panose="02020603050405020304" pitchFamily="18" charset="0"/>
              </a:rPr>
              <a:t>kiếm</a:t>
            </a:r>
            <a:endParaRPr lang="en-US" sz="3600" b="1" i="1" dirty="0">
              <a:solidFill>
                <a:srgbClr val="000000"/>
              </a:solidFill>
              <a:latin typeface="Times New Roman" panose="02020603050405020304" pitchFamily="18" charset="0"/>
            </a:endParaRPr>
          </a:p>
          <a:p>
            <a:pPr lvl="0" algn="l">
              <a:lnSpc>
                <a:spcPts val="3919"/>
              </a:lnSpc>
              <a:spcBef>
                <a:spcPct val="0"/>
              </a:spcBef>
            </a:pPr>
            <a:r>
              <a:rPr lang="vi-VN" sz="2800" b="0" i="0" u="none" strike="noStrike" dirty="0">
                <a:solidFill>
                  <a:srgbClr val="000000"/>
                </a:solidFill>
                <a:effectLst/>
                <a:latin typeface="Times New Roman" panose="02020603050405020304" pitchFamily="18" charset="0"/>
              </a:rPr>
              <a:t>Mô tả:</a:t>
            </a:r>
            <a:endParaRPr lang="en-US" sz="2800" dirty="0">
              <a:solidFill>
                <a:srgbClr val="000000"/>
              </a:solidFill>
              <a:latin typeface="Times New Roman" panose="02020603050405020304" pitchFamily="18" charset="0"/>
            </a:endParaRPr>
          </a:p>
          <a:p>
            <a:pPr marL="457200" lvl="0" indent="-457200" algn="l">
              <a:lnSpc>
                <a:spcPts val="3919"/>
              </a:lnSpc>
              <a:spcBef>
                <a:spcPct val="0"/>
              </a:spcBef>
              <a:buFont typeface="Wingdings" panose="05000000000000000000" pitchFamily="2" charset="2"/>
              <a:buChar char="Ø"/>
            </a:pPr>
            <a:r>
              <a:rPr lang="vi-VN" sz="2800" b="0" i="0" u="none" strike="noStrike" dirty="0">
                <a:solidFill>
                  <a:srgbClr val="000000"/>
                </a:solidFill>
                <a:effectLst/>
                <a:latin typeface="Times New Roman" panose="02020603050405020304" pitchFamily="18" charset="0"/>
              </a:rPr>
              <a:t>Người dùng có thể sử dụng chức năng tìm kiếm để tìm sản phẩm và sau khi mua hàng.</a:t>
            </a:r>
            <a:endParaRPr lang="en-US" sz="2800" b="0" i="0" u="none" strike="noStrike" dirty="0">
              <a:solidFill>
                <a:srgbClr val="000000"/>
              </a:solidFill>
              <a:effectLst/>
              <a:latin typeface="Times New Roman" panose="02020603050405020304" pitchFamily="18" charset="0"/>
            </a:endParaRPr>
          </a:p>
          <a:p>
            <a:pPr lvl="0" algn="l">
              <a:lnSpc>
                <a:spcPts val="3919"/>
              </a:lnSpc>
              <a:spcBef>
                <a:spcPct val="0"/>
              </a:spcBef>
            </a:pPr>
            <a:r>
              <a:rPr lang="vi-VN" sz="2800" b="0" i="0" u="none" strike="noStrike" dirty="0">
                <a:solidFill>
                  <a:srgbClr val="000000"/>
                </a:solidFill>
                <a:effectLst/>
                <a:latin typeface="Times New Roman" panose="02020603050405020304" pitchFamily="18" charset="0"/>
              </a:rPr>
              <a:t>Quy trình:</a:t>
            </a:r>
            <a:endParaRPr lang="en-US" sz="2800" b="0" i="0" u="none" strike="noStrike" dirty="0">
              <a:solidFill>
                <a:srgbClr val="000000"/>
              </a:solidFill>
              <a:effectLst/>
              <a:latin typeface="Times New Roman" panose="02020603050405020304" pitchFamily="18" charset="0"/>
            </a:endParaRPr>
          </a:p>
          <a:p>
            <a:pPr marL="457200" lvl="0" indent="-457200" algn="l">
              <a:lnSpc>
                <a:spcPts val="3919"/>
              </a:lnSpc>
              <a:spcBef>
                <a:spcPct val="0"/>
              </a:spcBef>
              <a:buFont typeface="Wingdings" panose="05000000000000000000" pitchFamily="2" charset="2"/>
              <a:buChar char="Ø"/>
            </a:pPr>
            <a:r>
              <a:rPr lang="vi-VN" sz="2800" b="0" i="0" u="none" strike="noStrike" dirty="0">
                <a:solidFill>
                  <a:srgbClr val="000000"/>
                </a:solidFill>
                <a:effectLst/>
                <a:latin typeface="Times New Roman" panose="02020603050405020304" pitchFamily="18" charset="0"/>
              </a:rPr>
              <a:t>Người dùng nhập từ khóa vào thanh Tìm kiếm.</a:t>
            </a:r>
            <a:endParaRPr lang="en-US" sz="2800" b="0" i="0" u="none" strike="noStrike" dirty="0">
              <a:solidFill>
                <a:srgbClr val="000000"/>
              </a:solidFill>
              <a:effectLst/>
              <a:latin typeface="Times New Roman" panose="02020603050405020304" pitchFamily="18" charset="0"/>
            </a:endParaRPr>
          </a:p>
          <a:p>
            <a:pPr marL="457200" lvl="0" indent="-457200" algn="l">
              <a:lnSpc>
                <a:spcPts val="3919"/>
              </a:lnSpc>
              <a:spcBef>
                <a:spcPct val="0"/>
              </a:spcBef>
              <a:buFont typeface="Wingdings" panose="05000000000000000000" pitchFamily="2" charset="2"/>
              <a:buChar char="Ø"/>
            </a:pPr>
            <a:r>
              <a:rPr lang="vi-VN" sz="2800" b="0" i="0" u="none" strike="noStrike" dirty="0">
                <a:solidFill>
                  <a:srgbClr val="000000"/>
                </a:solidFill>
                <a:effectLst/>
                <a:latin typeface="Times New Roman" panose="02020603050405020304" pitchFamily="18" charset="0"/>
              </a:rPr>
              <a:t>Kết quả tìm kiếm sẽ hiển thị các sản phẩm liên quan</a:t>
            </a:r>
          </a:p>
          <a:p>
            <a:pPr lvl="0" algn="l">
              <a:lnSpc>
                <a:spcPts val="3919"/>
              </a:lnSpc>
              <a:spcBef>
                <a:spcPct val="0"/>
              </a:spcBef>
            </a:pPr>
            <a:endParaRPr lang="en-US" sz="3600" dirty="0">
              <a:latin typeface="Quicksand Bold"/>
              <a:ea typeface="Quicksand Bold"/>
              <a:cs typeface="Quicksand Bold"/>
              <a:sym typeface="Quicksand Bold"/>
            </a:endParaRPr>
          </a:p>
        </p:txBody>
      </p:sp>
      <p:pic>
        <p:nvPicPr>
          <p:cNvPr id="1026" name="Picture 2">
            <a:extLst>
              <a:ext uri="{FF2B5EF4-FFF2-40B4-BE49-F238E27FC236}">
                <a16:creationId xmlns:a16="http://schemas.microsoft.com/office/drawing/2014/main" id="{AEC42865-49F0-DCAE-E478-5460DC293C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6452" y="2476500"/>
            <a:ext cx="10550295" cy="7408479"/>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37">
            <a:extLst>
              <a:ext uri="{FF2B5EF4-FFF2-40B4-BE49-F238E27FC236}">
                <a16:creationId xmlns:a16="http://schemas.microsoft.com/office/drawing/2014/main" id="{FF22EEF2-67D9-C1F8-DD6C-25D3ECBE45C8}"/>
              </a:ext>
            </a:extLst>
          </p:cNvPr>
          <p:cNvSpPr/>
          <p:nvPr/>
        </p:nvSpPr>
        <p:spPr>
          <a:xfrm>
            <a:off x="16319153" y="106359"/>
            <a:ext cx="1833306" cy="1590675"/>
          </a:xfrm>
          <a:custGeom>
            <a:avLst/>
            <a:gdLst/>
            <a:ahLst/>
            <a:cxnLst/>
            <a:rect l="l" t="t" r="r" b="b"/>
            <a:pathLst>
              <a:path w="1611423" h="1341510">
                <a:moveTo>
                  <a:pt x="0" y="0"/>
                </a:moveTo>
                <a:lnTo>
                  <a:pt x="1611423" y="0"/>
                </a:lnTo>
                <a:lnTo>
                  <a:pt x="1611423" y="1341510"/>
                </a:lnTo>
                <a:lnTo>
                  <a:pt x="0" y="1341510"/>
                </a:lnTo>
                <a:lnTo>
                  <a:pt x="0" y="0"/>
                </a:lnTo>
                <a:close/>
              </a:path>
            </a:pathLst>
          </a:custGeom>
          <a:blipFill>
            <a:blip r:embed="rId4"/>
            <a:stretch>
              <a:fillRect/>
            </a:stretch>
          </a:blipFill>
        </p:spPr>
        <p:txBody>
          <a:bodyPr/>
          <a:lstStyle/>
          <a:p>
            <a:endParaRPr lang="en-US"/>
          </a:p>
        </p:txBody>
      </p:sp>
    </p:spTree>
    <p:extLst>
      <p:ext uri="{BB962C8B-B14F-4D97-AF65-F5344CB8AC3E}">
        <p14:creationId xmlns:p14="http://schemas.microsoft.com/office/powerpoint/2010/main" val="25201256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44222B-4C85-870D-45C0-349B3B917634}"/>
              </a:ext>
            </a:extLst>
          </p:cNvPr>
          <p:cNvSpPr txBox="1"/>
          <p:nvPr/>
        </p:nvSpPr>
        <p:spPr>
          <a:xfrm>
            <a:off x="381000" y="266700"/>
            <a:ext cx="12420600" cy="500137"/>
          </a:xfrm>
          <a:prstGeom prst="rect">
            <a:avLst/>
          </a:prstGeom>
        </p:spPr>
        <p:txBody>
          <a:bodyPr wrap="square" lIns="0" tIns="0" rIns="0" bIns="0" rtlCol="0" anchor="t">
            <a:spAutoFit/>
          </a:bodyPr>
          <a:lstStyle/>
          <a:p>
            <a:pPr marL="0" lvl="0" indent="0" algn="l">
              <a:lnSpc>
                <a:spcPts val="3919"/>
              </a:lnSpc>
              <a:spcBef>
                <a:spcPct val="0"/>
              </a:spcBef>
            </a:pPr>
            <a:r>
              <a:rPr lang="en-US" sz="3600" b="1">
                <a:latin typeface="Quicksand Bold"/>
                <a:ea typeface="Quicksand Bold"/>
                <a:cs typeface="Quicksand Bold"/>
                <a:sym typeface="Quicksand Bold"/>
              </a:rPr>
              <a:t>IV. Quy trình và các chức năng dự kiến của hệ thống </a:t>
            </a:r>
            <a:endParaRPr lang="en-US" sz="3600" b="1" dirty="0">
              <a:latin typeface="Quicksand Bold"/>
              <a:ea typeface="Quicksand Bold"/>
              <a:cs typeface="Quicksand Bold"/>
              <a:sym typeface="Quicksand Bold"/>
            </a:endParaRPr>
          </a:p>
        </p:txBody>
      </p:sp>
      <p:sp>
        <p:nvSpPr>
          <p:cNvPr id="3" name="TextBox 2">
            <a:extLst>
              <a:ext uri="{FF2B5EF4-FFF2-40B4-BE49-F238E27FC236}">
                <a16:creationId xmlns:a16="http://schemas.microsoft.com/office/drawing/2014/main" id="{553B1AAA-1605-B2CC-F1B6-F446D3BC670B}"/>
              </a:ext>
            </a:extLst>
          </p:cNvPr>
          <p:cNvSpPr txBox="1"/>
          <p:nvPr/>
        </p:nvSpPr>
        <p:spPr>
          <a:xfrm>
            <a:off x="381000" y="1153142"/>
            <a:ext cx="10972800" cy="470770"/>
          </a:xfrm>
          <a:prstGeom prst="rect">
            <a:avLst/>
          </a:prstGeom>
        </p:spPr>
        <p:txBody>
          <a:bodyPr wrap="square" lIns="0" tIns="0" rIns="0" bIns="0" rtlCol="0" anchor="t">
            <a:spAutoFit/>
          </a:bodyPr>
          <a:lstStyle/>
          <a:p>
            <a:pPr marL="0" lvl="0" indent="0" algn="l">
              <a:lnSpc>
                <a:spcPts val="3919"/>
              </a:lnSpc>
              <a:spcBef>
                <a:spcPct val="0"/>
              </a:spcBef>
            </a:pPr>
            <a:r>
              <a:rPr lang="en-US" sz="3200" b="1">
                <a:solidFill>
                  <a:srgbClr val="000000"/>
                </a:solidFill>
                <a:latin typeface="Times New Roman" panose="02020603050405020304" pitchFamily="18" charset="0"/>
              </a:rPr>
              <a:t>5</a:t>
            </a:r>
            <a:r>
              <a:rPr lang="en-US" sz="3200" b="1" i="0" u="none" strike="noStrike">
                <a:solidFill>
                  <a:srgbClr val="000000"/>
                </a:solidFill>
                <a:effectLst/>
                <a:latin typeface="Times New Roman" panose="02020603050405020304" pitchFamily="18" charset="0"/>
              </a:rPr>
              <a:t>. Một số quy trình phổ biến khác và chức năng dự kiến</a:t>
            </a:r>
            <a:endParaRPr lang="en-US" sz="3200" b="1" dirty="0">
              <a:latin typeface="Quicksand Bold"/>
              <a:ea typeface="Quicksand Bold"/>
              <a:cs typeface="Quicksand Bold"/>
              <a:sym typeface="Quicksand Bold"/>
            </a:endParaRPr>
          </a:p>
        </p:txBody>
      </p:sp>
      <p:sp>
        <p:nvSpPr>
          <p:cNvPr id="10" name="TextBox 9">
            <a:extLst>
              <a:ext uri="{FF2B5EF4-FFF2-40B4-BE49-F238E27FC236}">
                <a16:creationId xmlns:a16="http://schemas.microsoft.com/office/drawing/2014/main" id="{8DE35E6F-B867-D7D7-2E50-F2502115FB77}"/>
              </a:ext>
            </a:extLst>
          </p:cNvPr>
          <p:cNvSpPr txBox="1"/>
          <p:nvPr/>
        </p:nvSpPr>
        <p:spPr>
          <a:xfrm>
            <a:off x="381000" y="1862086"/>
            <a:ext cx="10972800" cy="470770"/>
          </a:xfrm>
          <a:prstGeom prst="rect">
            <a:avLst/>
          </a:prstGeom>
        </p:spPr>
        <p:txBody>
          <a:bodyPr wrap="square" lIns="0" tIns="0" rIns="0" bIns="0" rtlCol="0" anchor="t">
            <a:spAutoFit/>
          </a:bodyPr>
          <a:lstStyle/>
          <a:p>
            <a:pPr marL="0" lvl="0" indent="0" algn="l">
              <a:lnSpc>
                <a:spcPts val="3919"/>
              </a:lnSpc>
              <a:spcBef>
                <a:spcPct val="0"/>
              </a:spcBef>
            </a:pPr>
            <a:r>
              <a:rPr lang="en-US" sz="3200" b="1" dirty="0">
                <a:solidFill>
                  <a:srgbClr val="000000"/>
                </a:solidFill>
                <a:latin typeface="Times New Roman" panose="02020603050405020304" pitchFamily="18" charset="0"/>
                <a:ea typeface="Quicksand Bold"/>
                <a:cs typeface="Quicksand Bold"/>
                <a:sym typeface="Quicksand Bold"/>
              </a:rPr>
              <a:t>a. </a:t>
            </a:r>
            <a:r>
              <a:rPr lang="en-US" sz="3200" b="1" dirty="0" err="1">
                <a:solidFill>
                  <a:srgbClr val="000000"/>
                </a:solidFill>
                <a:latin typeface="Times New Roman" panose="02020603050405020304" pitchFamily="18" charset="0"/>
                <a:ea typeface="Quicksand Bold"/>
                <a:cs typeface="Quicksand Bold"/>
                <a:sym typeface="Quicksand Bold"/>
              </a:rPr>
              <a:t>Một</a:t>
            </a:r>
            <a:r>
              <a:rPr lang="en-US" sz="3200" b="1" dirty="0">
                <a:solidFill>
                  <a:srgbClr val="000000"/>
                </a:solidFill>
                <a:latin typeface="Times New Roman" panose="02020603050405020304" pitchFamily="18" charset="0"/>
                <a:ea typeface="Quicksand Bold"/>
                <a:cs typeface="Quicksand Bold"/>
                <a:sym typeface="Quicksand Bold"/>
              </a:rPr>
              <a:t> </a:t>
            </a:r>
            <a:r>
              <a:rPr lang="en-US" sz="3200" b="1" dirty="0" err="1">
                <a:solidFill>
                  <a:srgbClr val="000000"/>
                </a:solidFill>
                <a:latin typeface="Times New Roman" panose="02020603050405020304" pitchFamily="18" charset="0"/>
                <a:ea typeface="Quicksand Bold"/>
                <a:cs typeface="Quicksand Bold"/>
                <a:sym typeface="Quicksand Bold"/>
              </a:rPr>
              <a:t>số</a:t>
            </a:r>
            <a:r>
              <a:rPr lang="en-US" sz="3200" b="1" dirty="0">
                <a:solidFill>
                  <a:srgbClr val="000000"/>
                </a:solidFill>
                <a:latin typeface="Times New Roman" panose="02020603050405020304" pitchFamily="18" charset="0"/>
                <a:ea typeface="Quicksand Bold"/>
                <a:cs typeface="Quicksand Bold"/>
                <a:sym typeface="Quicksand Bold"/>
              </a:rPr>
              <a:t> </a:t>
            </a:r>
            <a:r>
              <a:rPr lang="en-US" sz="3200" b="1" dirty="0" err="1">
                <a:solidFill>
                  <a:srgbClr val="000000"/>
                </a:solidFill>
                <a:latin typeface="Times New Roman" panose="02020603050405020304" pitchFamily="18" charset="0"/>
                <a:ea typeface="Quicksand Bold"/>
                <a:cs typeface="Quicksand Bold"/>
                <a:sym typeface="Quicksand Bold"/>
              </a:rPr>
              <a:t>quy</a:t>
            </a:r>
            <a:r>
              <a:rPr lang="en-US" sz="3200" b="1" dirty="0">
                <a:solidFill>
                  <a:srgbClr val="000000"/>
                </a:solidFill>
                <a:latin typeface="Times New Roman" panose="02020603050405020304" pitchFamily="18" charset="0"/>
                <a:ea typeface="Quicksand Bold"/>
                <a:cs typeface="Quicksand Bold"/>
                <a:sym typeface="Quicksand Bold"/>
              </a:rPr>
              <a:t> </a:t>
            </a:r>
            <a:r>
              <a:rPr lang="en-US" sz="3200" b="1" dirty="0" err="1">
                <a:solidFill>
                  <a:srgbClr val="000000"/>
                </a:solidFill>
                <a:latin typeface="Times New Roman" panose="02020603050405020304" pitchFamily="18" charset="0"/>
                <a:ea typeface="Quicksand Bold"/>
                <a:cs typeface="Quicksand Bold"/>
                <a:sym typeface="Quicksand Bold"/>
              </a:rPr>
              <a:t>trình</a:t>
            </a:r>
            <a:r>
              <a:rPr lang="en-US" sz="3200" b="1" dirty="0">
                <a:solidFill>
                  <a:srgbClr val="000000"/>
                </a:solidFill>
                <a:latin typeface="Times New Roman" panose="02020603050405020304" pitchFamily="18" charset="0"/>
                <a:ea typeface="Quicksand Bold"/>
                <a:cs typeface="Quicksand Bold"/>
                <a:sym typeface="Quicksand Bold"/>
              </a:rPr>
              <a:t> </a:t>
            </a:r>
            <a:r>
              <a:rPr lang="en-US" sz="3200" b="1" dirty="0" err="1">
                <a:solidFill>
                  <a:srgbClr val="000000"/>
                </a:solidFill>
                <a:latin typeface="Times New Roman" panose="02020603050405020304" pitchFamily="18" charset="0"/>
                <a:ea typeface="Quicksand Bold"/>
                <a:cs typeface="Quicksand Bold"/>
                <a:sym typeface="Quicksand Bold"/>
              </a:rPr>
              <a:t>phổ</a:t>
            </a:r>
            <a:r>
              <a:rPr lang="en-US" sz="3200" b="1" dirty="0">
                <a:solidFill>
                  <a:srgbClr val="000000"/>
                </a:solidFill>
                <a:latin typeface="Times New Roman" panose="02020603050405020304" pitchFamily="18" charset="0"/>
                <a:ea typeface="Quicksand Bold"/>
                <a:cs typeface="Quicksand Bold"/>
                <a:sym typeface="Quicksand Bold"/>
              </a:rPr>
              <a:t> </a:t>
            </a:r>
            <a:r>
              <a:rPr lang="en-US" sz="3200" b="1" dirty="0" err="1">
                <a:solidFill>
                  <a:srgbClr val="000000"/>
                </a:solidFill>
                <a:latin typeface="Times New Roman" panose="02020603050405020304" pitchFamily="18" charset="0"/>
                <a:ea typeface="Quicksand Bold"/>
                <a:cs typeface="Quicksand Bold"/>
                <a:sym typeface="Quicksand Bold"/>
              </a:rPr>
              <a:t>biến</a:t>
            </a:r>
            <a:r>
              <a:rPr lang="en-US" sz="3200" b="1" dirty="0">
                <a:solidFill>
                  <a:srgbClr val="000000"/>
                </a:solidFill>
                <a:latin typeface="Times New Roman" panose="02020603050405020304" pitchFamily="18" charset="0"/>
                <a:ea typeface="Quicksand Bold"/>
                <a:cs typeface="Quicksand Bold"/>
                <a:sym typeface="Quicksand Bold"/>
              </a:rPr>
              <a:t> </a:t>
            </a:r>
            <a:r>
              <a:rPr lang="en-US" sz="3200" b="1" dirty="0" err="1">
                <a:solidFill>
                  <a:srgbClr val="000000"/>
                </a:solidFill>
                <a:latin typeface="Times New Roman" panose="02020603050405020304" pitchFamily="18" charset="0"/>
                <a:ea typeface="Quicksand Bold"/>
                <a:cs typeface="Quicksand Bold"/>
                <a:sym typeface="Quicksand Bold"/>
              </a:rPr>
              <a:t>khác</a:t>
            </a:r>
            <a:endParaRPr lang="en-US" sz="3200" b="1" dirty="0">
              <a:latin typeface="Quicksand Bold"/>
              <a:ea typeface="Quicksand Bold"/>
              <a:cs typeface="Quicksand Bold"/>
              <a:sym typeface="Quicksand Bold"/>
            </a:endParaRPr>
          </a:p>
        </p:txBody>
      </p:sp>
      <p:sp>
        <p:nvSpPr>
          <p:cNvPr id="4" name="TextBox 3">
            <a:extLst>
              <a:ext uri="{FF2B5EF4-FFF2-40B4-BE49-F238E27FC236}">
                <a16:creationId xmlns:a16="http://schemas.microsoft.com/office/drawing/2014/main" id="{23B8A88C-B174-D291-AC29-AD2F85AA145E}"/>
              </a:ext>
            </a:extLst>
          </p:cNvPr>
          <p:cNvSpPr txBox="1"/>
          <p:nvPr/>
        </p:nvSpPr>
        <p:spPr>
          <a:xfrm>
            <a:off x="381000" y="2332856"/>
            <a:ext cx="20802600" cy="4001095"/>
          </a:xfrm>
          <a:prstGeom prst="rect">
            <a:avLst/>
          </a:prstGeom>
        </p:spPr>
        <p:txBody>
          <a:bodyPr wrap="square" lIns="0" tIns="0" rIns="0" bIns="0" rtlCol="0" anchor="t">
            <a:spAutoFit/>
          </a:bodyPr>
          <a:lstStyle/>
          <a:p>
            <a:pPr marL="571500" lvl="0" indent="-571500" algn="l">
              <a:lnSpc>
                <a:spcPts val="3919"/>
              </a:lnSpc>
              <a:spcBef>
                <a:spcPct val="0"/>
              </a:spcBef>
              <a:buFontTx/>
              <a:buChar char="-"/>
            </a:pPr>
            <a:r>
              <a:rPr lang="en-US" sz="3600" b="1" i="1" u="none" strike="noStrike" dirty="0" err="1">
                <a:solidFill>
                  <a:srgbClr val="000000"/>
                </a:solidFill>
                <a:effectLst/>
                <a:latin typeface="Times New Roman" panose="02020603050405020304" pitchFamily="18" charset="0"/>
              </a:rPr>
              <a:t>Thêm</a:t>
            </a:r>
            <a:r>
              <a:rPr lang="en-US" sz="3600" b="1" i="1" u="none" strike="noStrike" dirty="0">
                <a:solidFill>
                  <a:srgbClr val="000000"/>
                </a:solidFill>
                <a:effectLst/>
                <a:latin typeface="Times New Roman" panose="02020603050405020304" pitchFamily="18" charset="0"/>
              </a:rPr>
              <a:t> </a:t>
            </a:r>
            <a:r>
              <a:rPr lang="en-US" sz="3600" b="1" i="1" u="none" strike="noStrike" dirty="0" err="1">
                <a:solidFill>
                  <a:srgbClr val="000000"/>
                </a:solidFill>
                <a:effectLst/>
                <a:latin typeface="Times New Roman" panose="02020603050405020304" pitchFamily="18" charset="0"/>
              </a:rPr>
              <a:t>sản</a:t>
            </a:r>
            <a:r>
              <a:rPr lang="en-US" sz="3600" b="1" i="1" u="none" strike="noStrike" dirty="0">
                <a:solidFill>
                  <a:srgbClr val="000000"/>
                </a:solidFill>
                <a:effectLst/>
                <a:latin typeface="Times New Roman" panose="02020603050405020304" pitchFamily="18" charset="0"/>
              </a:rPr>
              <a:t> </a:t>
            </a:r>
            <a:r>
              <a:rPr lang="en-US" sz="3600" b="1" i="1" u="none" strike="noStrike" dirty="0" err="1">
                <a:solidFill>
                  <a:srgbClr val="000000"/>
                </a:solidFill>
                <a:effectLst/>
                <a:latin typeface="Times New Roman" panose="02020603050405020304" pitchFamily="18" charset="0"/>
              </a:rPr>
              <a:t>phẩm</a:t>
            </a:r>
            <a:r>
              <a:rPr lang="en-US" sz="3600" b="1" i="1" u="none" strike="noStrike" dirty="0">
                <a:solidFill>
                  <a:srgbClr val="000000"/>
                </a:solidFill>
                <a:effectLst/>
                <a:latin typeface="Times New Roman" panose="02020603050405020304" pitchFamily="18" charset="0"/>
              </a:rPr>
              <a:t> </a:t>
            </a:r>
            <a:r>
              <a:rPr lang="en-US" sz="3600" b="1" i="1" u="none" strike="noStrike" dirty="0" err="1">
                <a:solidFill>
                  <a:srgbClr val="000000"/>
                </a:solidFill>
                <a:effectLst/>
                <a:latin typeface="Times New Roman" panose="02020603050405020304" pitchFamily="18" charset="0"/>
              </a:rPr>
              <a:t>vào</a:t>
            </a:r>
            <a:r>
              <a:rPr lang="en-US" sz="3600" b="1" i="1" u="none" strike="noStrike" dirty="0">
                <a:solidFill>
                  <a:srgbClr val="000000"/>
                </a:solidFill>
                <a:effectLst/>
                <a:latin typeface="Times New Roman" panose="02020603050405020304" pitchFamily="18" charset="0"/>
              </a:rPr>
              <a:t> </a:t>
            </a:r>
            <a:r>
              <a:rPr lang="en-US" sz="3600" b="1" i="1" u="none" strike="noStrike" dirty="0" err="1">
                <a:solidFill>
                  <a:srgbClr val="000000"/>
                </a:solidFill>
                <a:effectLst/>
                <a:latin typeface="Times New Roman" panose="02020603050405020304" pitchFamily="18" charset="0"/>
              </a:rPr>
              <a:t>giỏ</a:t>
            </a:r>
            <a:r>
              <a:rPr lang="en-US" sz="3600" b="1" i="1" u="none" strike="noStrike" dirty="0">
                <a:solidFill>
                  <a:srgbClr val="000000"/>
                </a:solidFill>
                <a:effectLst/>
                <a:latin typeface="Times New Roman" panose="02020603050405020304" pitchFamily="18" charset="0"/>
              </a:rPr>
              <a:t> </a:t>
            </a:r>
            <a:r>
              <a:rPr lang="en-US" sz="3600" b="1" i="1" u="none" strike="noStrike" dirty="0" err="1">
                <a:solidFill>
                  <a:srgbClr val="000000"/>
                </a:solidFill>
                <a:effectLst/>
                <a:latin typeface="Times New Roman" panose="02020603050405020304" pitchFamily="18" charset="0"/>
              </a:rPr>
              <a:t>hàng</a:t>
            </a:r>
            <a:r>
              <a:rPr lang="en-US" sz="3600" b="1" i="1" u="none" strike="noStrike" dirty="0">
                <a:solidFill>
                  <a:srgbClr val="000000"/>
                </a:solidFill>
                <a:effectLst/>
                <a:latin typeface="Times New Roman" panose="02020603050405020304" pitchFamily="18" charset="0"/>
              </a:rPr>
              <a:t> </a:t>
            </a:r>
            <a:r>
              <a:rPr lang="en-US" sz="3600" b="1" i="1" u="none" strike="noStrike" dirty="0" err="1">
                <a:solidFill>
                  <a:srgbClr val="000000"/>
                </a:solidFill>
                <a:effectLst/>
                <a:latin typeface="Times New Roman" panose="02020603050405020304" pitchFamily="18" charset="0"/>
              </a:rPr>
              <a:t>và</a:t>
            </a:r>
            <a:r>
              <a:rPr lang="en-US" sz="3600" b="1" i="1" u="none" strike="noStrike" dirty="0">
                <a:solidFill>
                  <a:srgbClr val="000000"/>
                </a:solidFill>
                <a:effectLst/>
                <a:latin typeface="Times New Roman" panose="02020603050405020304" pitchFamily="18" charset="0"/>
              </a:rPr>
              <a:t> </a:t>
            </a:r>
            <a:r>
              <a:rPr lang="en-US" sz="3600" b="1" i="1" u="none" strike="noStrike" dirty="0" err="1">
                <a:solidFill>
                  <a:srgbClr val="000000"/>
                </a:solidFill>
                <a:effectLst/>
                <a:latin typeface="Times New Roman" panose="02020603050405020304" pitchFamily="18" charset="0"/>
              </a:rPr>
              <a:t>quản</a:t>
            </a:r>
            <a:r>
              <a:rPr lang="en-US" sz="3600" b="1" i="1" u="none" strike="noStrike" dirty="0">
                <a:solidFill>
                  <a:srgbClr val="000000"/>
                </a:solidFill>
                <a:effectLst/>
                <a:latin typeface="Times New Roman" panose="02020603050405020304" pitchFamily="18" charset="0"/>
              </a:rPr>
              <a:t> </a:t>
            </a:r>
            <a:r>
              <a:rPr lang="en-US" sz="3600" b="1" i="1" u="none" strike="noStrike" dirty="0" err="1">
                <a:solidFill>
                  <a:srgbClr val="000000"/>
                </a:solidFill>
                <a:effectLst/>
                <a:latin typeface="Times New Roman" panose="02020603050405020304" pitchFamily="18" charset="0"/>
              </a:rPr>
              <a:t>lý</a:t>
            </a:r>
            <a:r>
              <a:rPr lang="en-US" sz="3600" b="1" i="1" u="none" strike="noStrike" dirty="0">
                <a:solidFill>
                  <a:srgbClr val="000000"/>
                </a:solidFill>
                <a:effectLst/>
                <a:latin typeface="Times New Roman" panose="02020603050405020304" pitchFamily="18" charset="0"/>
              </a:rPr>
              <a:t> </a:t>
            </a:r>
            <a:r>
              <a:rPr lang="en-US" sz="3600" b="1" i="1" u="none" strike="noStrike" dirty="0" err="1">
                <a:solidFill>
                  <a:srgbClr val="000000"/>
                </a:solidFill>
                <a:effectLst/>
                <a:latin typeface="Times New Roman" panose="02020603050405020304" pitchFamily="18" charset="0"/>
              </a:rPr>
              <a:t>giỏ</a:t>
            </a:r>
            <a:r>
              <a:rPr lang="en-US" sz="3600" b="1" i="1" u="none" strike="noStrike" dirty="0">
                <a:solidFill>
                  <a:srgbClr val="000000"/>
                </a:solidFill>
                <a:effectLst/>
                <a:latin typeface="Times New Roman" panose="02020603050405020304" pitchFamily="18" charset="0"/>
              </a:rPr>
              <a:t> </a:t>
            </a:r>
            <a:r>
              <a:rPr lang="en-US" sz="3600" b="1" i="1" u="none" strike="noStrike" dirty="0" err="1">
                <a:solidFill>
                  <a:srgbClr val="000000"/>
                </a:solidFill>
                <a:effectLst/>
                <a:latin typeface="Times New Roman" panose="02020603050405020304" pitchFamily="18" charset="0"/>
              </a:rPr>
              <a:t>hàng</a:t>
            </a:r>
            <a:endParaRPr lang="en-US" sz="3600" b="1" i="1" u="none" strike="noStrike" dirty="0">
              <a:solidFill>
                <a:srgbClr val="000000"/>
              </a:solidFill>
              <a:effectLst/>
              <a:latin typeface="Times New Roman" panose="02020603050405020304" pitchFamily="18" charset="0"/>
            </a:endParaRPr>
          </a:p>
          <a:p>
            <a:pPr lvl="0" algn="l">
              <a:lnSpc>
                <a:spcPts val="3919"/>
              </a:lnSpc>
              <a:spcBef>
                <a:spcPct val="0"/>
              </a:spcBef>
            </a:pPr>
            <a:r>
              <a:rPr lang="vi-VN" sz="2800" b="0" i="0" u="none" strike="noStrike" dirty="0">
                <a:solidFill>
                  <a:srgbClr val="000000"/>
                </a:solidFill>
                <a:effectLst/>
                <a:latin typeface="Times New Roman" panose="02020603050405020304" pitchFamily="18" charset="0"/>
              </a:rPr>
              <a:t>Mô tả:</a:t>
            </a:r>
            <a:endParaRPr lang="en-US" sz="2800" dirty="0">
              <a:solidFill>
                <a:srgbClr val="000000"/>
              </a:solidFill>
              <a:latin typeface="Times New Roman" panose="02020603050405020304" pitchFamily="18" charset="0"/>
            </a:endParaRPr>
          </a:p>
          <a:p>
            <a:pPr marL="457200" lvl="0" indent="-457200" algn="l">
              <a:lnSpc>
                <a:spcPts val="3919"/>
              </a:lnSpc>
              <a:spcBef>
                <a:spcPct val="0"/>
              </a:spcBef>
              <a:buFont typeface="Wingdings" panose="05000000000000000000" pitchFamily="2" charset="2"/>
              <a:buChar char="Ø"/>
            </a:pPr>
            <a:r>
              <a:rPr lang="vi-VN" sz="2800" b="0" i="0" u="none" strike="noStrike" dirty="0">
                <a:solidFill>
                  <a:srgbClr val="000000"/>
                </a:solidFill>
                <a:effectLst/>
                <a:latin typeface="Times New Roman" panose="02020603050405020304" pitchFamily="18" charset="0"/>
              </a:rPr>
              <a:t>Người dùng có thể thêm các sản phẩm yêu thích vào giỏ hàng và kiểm tra lại các mục trong giỏ trước khi thanh toán.</a:t>
            </a:r>
            <a:endParaRPr lang="en-US" sz="2800" b="0" i="0" u="none" strike="noStrike" dirty="0">
              <a:solidFill>
                <a:srgbClr val="000000"/>
              </a:solidFill>
              <a:effectLst/>
              <a:latin typeface="Times New Roman" panose="02020603050405020304" pitchFamily="18" charset="0"/>
            </a:endParaRPr>
          </a:p>
          <a:p>
            <a:pPr lvl="0" algn="l">
              <a:lnSpc>
                <a:spcPts val="3919"/>
              </a:lnSpc>
              <a:spcBef>
                <a:spcPct val="0"/>
              </a:spcBef>
            </a:pPr>
            <a:r>
              <a:rPr lang="vi-VN" sz="2800" b="0" i="0" u="none" strike="noStrike" dirty="0">
                <a:solidFill>
                  <a:srgbClr val="000000"/>
                </a:solidFill>
                <a:effectLst/>
                <a:latin typeface="Times New Roman" panose="02020603050405020304" pitchFamily="18" charset="0"/>
              </a:rPr>
              <a:t>Quy trình:</a:t>
            </a:r>
            <a:endParaRPr lang="en-US" sz="2800" dirty="0">
              <a:solidFill>
                <a:srgbClr val="000000"/>
              </a:solidFill>
              <a:latin typeface="Times New Roman" panose="02020603050405020304" pitchFamily="18" charset="0"/>
            </a:endParaRPr>
          </a:p>
          <a:p>
            <a:pPr marL="285750" lvl="0" indent="-285750" algn="l">
              <a:lnSpc>
                <a:spcPts val="3919"/>
              </a:lnSpc>
              <a:spcBef>
                <a:spcPct val="0"/>
              </a:spcBef>
              <a:buFont typeface="Wingdings" panose="05000000000000000000" pitchFamily="2" charset="2"/>
              <a:buChar char="Ø"/>
            </a:pPr>
            <a:r>
              <a:rPr lang="vi-VN" sz="2800" b="0" i="0" u="none" strike="noStrike" dirty="0">
                <a:solidFill>
                  <a:srgbClr val="000000"/>
                </a:solidFill>
                <a:effectLst/>
                <a:latin typeface="Times New Roman" panose="02020603050405020304" pitchFamily="18" charset="0"/>
              </a:rPr>
              <a:t>Trên trang chi tiết sản phẩm, người dùng chọn kích thước, màu sắc, và nhấn Thêm vào giỏ hàng.</a:t>
            </a:r>
            <a:endParaRPr lang="en-US" sz="2800" b="0" i="0" u="none" strike="noStrike" dirty="0">
              <a:solidFill>
                <a:srgbClr val="000000"/>
              </a:solidFill>
              <a:effectLst/>
              <a:latin typeface="Times New Roman" panose="02020603050405020304" pitchFamily="18" charset="0"/>
            </a:endParaRPr>
          </a:p>
          <a:p>
            <a:pPr marL="285750" lvl="0" indent="-285750" algn="l">
              <a:lnSpc>
                <a:spcPts val="3919"/>
              </a:lnSpc>
              <a:spcBef>
                <a:spcPct val="0"/>
              </a:spcBef>
              <a:buFont typeface="Wingdings" panose="05000000000000000000" pitchFamily="2" charset="2"/>
              <a:buChar char="Ø"/>
            </a:pPr>
            <a:r>
              <a:rPr lang="vi-VN" sz="2800" b="0" i="0" u="none" strike="noStrike" dirty="0">
                <a:solidFill>
                  <a:srgbClr val="000000"/>
                </a:solidFill>
                <a:effectLst/>
                <a:latin typeface="Times New Roman" panose="02020603050405020304" pitchFamily="18" charset="0"/>
              </a:rPr>
              <a:t>Người dùng có thể nhấn vào biểu tượng Giỏ hàng để xem các sản phẩm đã thêm.</a:t>
            </a:r>
            <a:endParaRPr lang="en-US" sz="2800" b="0" i="0" u="none" strike="noStrike" dirty="0">
              <a:solidFill>
                <a:srgbClr val="000000"/>
              </a:solidFill>
              <a:effectLst/>
              <a:latin typeface="Times New Roman" panose="02020603050405020304" pitchFamily="18" charset="0"/>
            </a:endParaRPr>
          </a:p>
          <a:p>
            <a:pPr marL="285750" lvl="0" indent="-285750" algn="l">
              <a:lnSpc>
                <a:spcPts val="3919"/>
              </a:lnSpc>
              <a:spcBef>
                <a:spcPct val="0"/>
              </a:spcBef>
              <a:buFont typeface="Wingdings" panose="05000000000000000000" pitchFamily="2" charset="2"/>
              <a:buChar char="Ø"/>
            </a:pPr>
            <a:r>
              <a:rPr lang="vi-VN" sz="2800" b="0" i="0" u="none" strike="noStrike" dirty="0">
                <a:solidFill>
                  <a:srgbClr val="000000"/>
                </a:solidFill>
                <a:effectLst/>
                <a:latin typeface="Times New Roman" panose="02020603050405020304" pitchFamily="18" charset="0"/>
              </a:rPr>
              <a:t>Từ trang giỏ hàng, người dùng có thể thay đổi số lượng sản phẩm, xóa sản phẩm hoặc tiến hành thanh toán.</a:t>
            </a:r>
          </a:p>
          <a:p>
            <a:pPr lvl="0" algn="l">
              <a:lnSpc>
                <a:spcPts val="3919"/>
              </a:lnSpc>
              <a:spcBef>
                <a:spcPct val="0"/>
              </a:spcBef>
            </a:pPr>
            <a:endParaRPr lang="en-US" sz="3600" dirty="0">
              <a:latin typeface="Quicksand Bold"/>
              <a:ea typeface="Quicksand Bold"/>
              <a:cs typeface="Quicksand Bold"/>
              <a:sym typeface="Quicksand Bold"/>
            </a:endParaRPr>
          </a:p>
        </p:txBody>
      </p:sp>
      <p:pic>
        <p:nvPicPr>
          <p:cNvPr id="2050" name="Picture 2">
            <a:extLst>
              <a:ext uri="{FF2B5EF4-FFF2-40B4-BE49-F238E27FC236}">
                <a16:creationId xmlns:a16="http://schemas.microsoft.com/office/drawing/2014/main" id="{270F0785-4B21-4074-9105-E5633FAAC2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5853112"/>
            <a:ext cx="10312400" cy="4419600"/>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37">
            <a:extLst>
              <a:ext uri="{FF2B5EF4-FFF2-40B4-BE49-F238E27FC236}">
                <a16:creationId xmlns:a16="http://schemas.microsoft.com/office/drawing/2014/main" id="{70E36D71-BC92-40BF-309E-62F0C91447D5}"/>
              </a:ext>
            </a:extLst>
          </p:cNvPr>
          <p:cNvSpPr/>
          <p:nvPr/>
        </p:nvSpPr>
        <p:spPr>
          <a:xfrm>
            <a:off x="16319153" y="106359"/>
            <a:ext cx="1833306" cy="1590675"/>
          </a:xfrm>
          <a:custGeom>
            <a:avLst/>
            <a:gdLst/>
            <a:ahLst/>
            <a:cxnLst/>
            <a:rect l="l" t="t" r="r" b="b"/>
            <a:pathLst>
              <a:path w="1611423" h="1341510">
                <a:moveTo>
                  <a:pt x="0" y="0"/>
                </a:moveTo>
                <a:lnTo>
                  <a:pt x="1611423" y="0"/>
                </a:lnTo>
                <a:lnTo>
                  <a:pt x="1611423" y="1341510"/>
                </a:lnTo>
                <a:lnTo>
                  <a:pt x="0" y="1341510"/>
                </a:lnTo>
                <a:lnTo>
                  <a:pt x="0" y="0"/>
                </a:lnTo>
                <a:close/>
              </a:path>
            </a:pathLst>
          </a:custGeom>
          <a:blipFill>
            <a:blip r:embed="rId4"/>
            <a:stretch>
              <a:fillRect/>
            </a:stretch>
          </a:blipFill>
        </p:spPr>
        <p:txBody>
          <a:bodyPr/>
          <a:lstStyle/>
          <a:p>
            <a:endParaRPr lang="en-US"/>
          </a:p>
        </p:txBody>
      </p:sp>
    </p:spTree>
    <p:extLst>
      <p:ext uri="{BB962C8B-B14F-4D97-AF65-F5344CB8AC3E}">
        <p14:creationId xmlns:p14="http://schemas.microsoft.com/office/powerpoint/2010/main" val="1605340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44222B-4C85-870D-45C0-349B3B917634}"/>
              </a:ext>
            </a:extLst>
          </p:cNvPr>
          <p:cNvSpPr txBox="1"/>
          <p:nvPr/>
        </p:nvSpPr>
        <p:spPr>
          <a:xfrm>
            <a:off x="381000" y="266700"/>
            <a:ext cx="12420600" cy="500137"/>
          </a:xfrm>
          <a:prstGeom prst="rect">
            <a:avLst/>
          </a:prstGeom>
        </p:spPr>
        <p:txBody>
          <a:bodyPr wrap="square" lIns="0" tIns="0" rIns="0" bIns="0" rtlCol="0" anchor="t">
            <a:spAutoFit/>
          </a:bodyPr>
          <a:lstStyle/>
          <a:p>
            <a:pPr marL="0" lvl="0" indent="0" algn="l">
              <a:lnSpc>
                <a:spcPts val="3919"/>
              </a:lnSpc>
              <a:spcBef>
                <a:spcPct val="0"/>
              </a:spcBef>
            </a:pPr>
            <a:r>
              <a:rPr lang="en-US" sz="3600" b="1">
                <a:latin typeface="Quicksand Bold"/>
                <a:ea typeface="Quicksand Bold"/>
                <a:cs typeface="Quicksand Bold"/>
                <a:sym typeface="Quicksand Bold"/>
              </a:rPr>
              <a:t>IV. Quy trình và các chức năng dự kiến của hệ thống </a:t>
            </a:r>
            <a:endParaRPr lang="en-US" sz="3600" b="1" dirty="0">
              <a:latin typeface="Quicksand Bold"/>
              <a:ea typeface="Quicksand Bold"/>
              <a:cs typeface="Quicksand Bold"/>
              <a:sym typeface="Quicksand Bold"/>
            </a:endParaRPr>
          </a:p>
        </p:txBody>
      </p:sp>
      <p:sp>
        <p:nvSpPr>
          <p:cNvPr id="3" name="TextBox 2">
            <a:extLst>
              <a:ext uri="{FF2B5EF4-FFF2-40B4-BE49-F238E27FC236}">
                <a16:creationId xmlns:a16="http://schemas.microsoft.com/office/drawing/2014/main" id="{553B1AAA-1605-B2CC-F1B6-F446D3BC670B}"/>
              </a:ext>
            </a:extLst>
          </p:cNvPr>
          <p:cNvSpPr txBox="1"/>
          <p:nvPr/>
        </p:nvSpPr>
        <p:spPr>
          <a:xfrm>
            <a:off x="381000" y="1153142"/>
            <a:ext cx="10972800" cy="470770"/>
          </a:xfrm>
          <a:prstGeom prst="rect">
            <a:avLst/>
          </a:prstGeom>
        </p:spPr>
        <p:txBody>
          <a:bodyPr wrap="square" lIns="0" tIns="0" rIns="0" bIns="0" rtlCol="0" anchor="t">
            <a:spAutoFit/>
          </a:bodyPr>
          <a:lstStyle/>
          <a:p>
            <a:pPr marL="0" lvl="0" indent="0" algn="l">
              <a:lnSpc>
                <a:spcPts val="3919"/>
              </a:lnSpc>
              <a:spcBef>
                <a:spcPct val="0"/>
              </a:spcBef>
            </a:pPr>
            <a:r>
              <a:rPr lang="en-US" sz="3200" b="1">
                <a:solidFill>
                  <a:srgbClr val="000000"/>
                </a:solidFill>
                <a:latin typeface="Times New Roman" panose="02020603050405020304" pitchFamily="18" charset="0"/>
              </a:rPr>
              <a:t>5</a:t>
            </a:r>
            <a:r>
              <a:rPr lang="en-US" sz="3200" b="1" i="0" u="none" strike="noStrike">
                <a:solidFill>
                  <a:srgbClr val="000000"/>
                </a:solidFill>
                <a:effectLst/>
                <a:latin typeface="Times New Roman" panose="02020603050405020304" pitchFamily="18" charset="0"/>
              </a:rPr>
              <a:t>. Một số quy trình phổ biến khác và chức năng dự kiến</a:t>
            </a:r>
            <a:endParaRPr lang="en-US" sz="3200" b="1" dirty="0">
              <a:latin typeface="Quicksand Bold"/>
              <a:ea typeface="Quicksand Bold"/>
              <a:cs typeface="Quicksand Bold"/>
              <a:sym typeface="Quicksand Bold"/>
            </a:endParaRPr>
          </a:p>
        </p:txBody>
      </p:sp>
      <p:sp>
        <p:nvSpPr>
          <p:cNvPr id="10" name="TextBox 9">
            <a:extLst>
              <a:ext uri="{FF2B5EF4-FFF2-40B4-BE49-F238E27FC236}">
                <a16:creationId xmlns:a16="http://schemas.microsoft.com/office/drawing/2014/main" id="{8DE35E6F-B867-D7D7-2E50-F2502115FB77}"/>
              </a:ext>
            </a:extLst>
          </p:cNvPr>
          <p:cNvSpPr txBox="1"/>
          <p:nvPr/>
        </p:nvSpPr>
        <p:spPr>
          <a:xfrm>
            <a:off x="381000" y="1862086"/>
            <a:ext cx="10972800" cy="470770"/>
          </a:xfrm>
          <a:prstGeom prst="rect">
            <a:avLst/>
          </a:prstGeom>
        </p:spPr>
        <p:txBody>
          <a:bodyPr wrap="square" lIns="0" tIns="0" rIns="0" bIns="0" rtlCol="0" anchor="t">
            <a:spAutoFit/>
          </a:bodyPr>
          <a:lstStyle/>
          <a:p>
            <a:pPr marL="0" lvl="0" indent="0" algn="l">
              <a:lnSpc>
                <a:spcPts val="3919"/>
              </a:lnSpc>
              <a:spcBef>
                <a:spcPct val="0"/>
              </a:spcBef>
            </a:pPr>
            <a:r>
              <a:rPr lang="en-US" sz="3200" b="1" dirty="0">
                <a:solidFill>
                  <a:srgbClr val="000000"/>
                </a:solidFill>
                <a:latin typeface="Times New Roman" panose="02020603050405020304" pitchFamily="18" charset="0"/>
                <a:ea typeface="Quicksand Bold"/>
                <a:cs typeface="Quicksand Bold"/>
                <a:sym typeface="Quicksand Bold"/>
              </a:rPr>
              <a:t>a. </a:t>
            </a:r>
            <a:r>
              <a:rPr lang="en-US" sz="3200" b="1" dirty="0" err="1">
                <a:solidFill>
                  <a:srgbClr val="000000"/>
                </a:solidFill>
                <a:latin typeface="Times New Roman" panose="02020603050405020304" pitchFamily="18" charset="0"/>
                <a:ea typeface="Quicksand Bold"/>
                <a:cs typeface="Quicksand Bold"/>
                <a:sym typeface="Quicksand Bold"/>
              </a:rPr>
              <a:t>Một</a:t>
            </a:r>
            <a:r>
              <a:rPr lang="en-US" sz="3200" b="1" dirty="0">
                <a:solidFill>
                  <a:srgbClr val="000000"/>
                </a:solidFill>
                <a:latin typeface="Times New Roman" panose="02020603050405020304" pitchFamily="18" charset="0"/>
                <a:ea typeface="Quicksand Bold"/>
                <a:cs typeface="Quicksand Bold"/>
                <a:sym typeface="Quicksand Bold"/>
              </a:rPr>
              <a:t> </a:t>
            </a:r>
            <a:r>
              <a:rPr lang="en-US" sz="3200" b="1" dirty="0" err="1">
                <a:solidFill>
                  <a:srgbClr val="000000"/>
                </a:solidFill>
                <a:latin typeface="Times New Roman" panose="02020603050405020304" pitchFamily="18" charset="0"/>
                <a:ea typeface="Quicksand Bold"/>
                <a:cs typeface="Quicksand Bold"/>
                <a:sym typeface="Quicksand Bold"/>
              </a:rPr>
              <a:t>số</a:t>
            </a:r>
            <a:r>
              <a:rPr lang="en-US" sz="3200" b="1" dirty="0">
                <a:solidFill>
                  <a:srgbClr val="000000"/>
                </a:solidFill>
                <a:latin typeface="Times New Roman" panose="02020603050405020304" pitchFamily="18" charset="0"/>
                <a:ea typeface="Quicksand Bold"/>
                <a:cs typeface="Quicksand Bold"/>
                <a:sym typeface="Quicksand Bold"/>
              </a:rPr>
              <a:t> </a:t>
            </a:r>
            <a:r>
              <a:rPr lang="en-US" sz="3200" b="1" dirty="0" err="1">
                <a:solidFill>
                  <a:srgbClr val="000000"/>
                </a:solidFill>
                <a:latin typeface="Times New Roman" panose="02020603050405020304" pitchFamily="18" charset="0"/>
                <a:ea typeface="Quicksand Bold"/>
                <a:cs typeface="Quicksand Bold"/>
                <a:sym typeface="Quicksand Bold"/>
              </a:rPr>
              <a:t>quy</a:t>
            </a:r>
            <a:r>
              <a:rPr lang="en-US" sz="3200" b="1" dirty="0">
                <a:solidFill>
                  <a:srgbClr val="000000"/>
                </a:solidFill>
                <a:latin typeface="Times New Roman" panose="02020603050405020304" pitchFamily="18" charset="0"/>
                <a:ea typeface="Quicksand Bold"/>
                <a:cs typeface="Quicksand Bold"/>
                <a:sym typeface="Quicksand Bold"/>
              </a:rPr>
              <a:t> </a:t>
            </a:r>
            <a:r>
              <a:rPr lang="en-US" sz="3200" b="1" dirty="0" err="1">
                <a:solidFill>
                  <a:srgbClr val="000000"/>
                </a:solidFill>
                <a:latin typeface="Times New Roman" panose="02020603050405020304" pitchFamily="18" charset="0"/>
                <a:ea typeface="Quicksand Bold"/>
                <a:cs typeface="Quicksand Bold"/>
                <a:sym typeface="Quicksand Bold"/>
              </a:rPr>
              <a:t>trình</a:t>
            </a:r>
            <a:r>
              <a:rPr lang="en-US" sz="3200" b="1" dirty="0">
                <a:solidFill>
                  <a:srgbClr val="000000"/>
                </a:solidFill>
                <a:latin typeface="Times New Roman" panose="02020603050405020304" pitchFamily="18" charset="0"/>
                <a:ea typeface="Quicksand Bold"/>
                <a:cs typeface="Quicksand Bold"/>
                <a:sym typeface="Quicksand Bold"/>
              </a:rPr>
              <a:t> </a:t>
            </a:r>
            <a:r>
              <a:rPr lang="en-US" sz="3200" b="1" dirty="0" err="1">
                <a:solidFill>
                  <a:srgbClr val="000000"/>
                </a:solidFill>
                <a:latin typeface="Times New Roman" panose="02020603050405020304" pitchFamily="18" charset="0"/>
                <a:ea typeface="Quicksand Bold"/>
                <a:cs typeface="Quicksand Bold"/>
                <a:sym typeface="Quicksand Bold"/>
              </a:rPr>
              <a:t>phổ</a:t>
            </a:r>
            <a:r>
              <a:rPr lang="en-US" sz="3200" b="1" dirty="0">
                <a:solidFill>
                  <a:srgbClr val="000000"/>
                </a:solidFill>
                <a:latin typeface="Times New Roman" panose="02020603050405020304" pitchFamily="18" charset="0"/>
                <a:ea typeface="Quicksand Bold"/>
                <a:cs typeface="Quicksand Bold"/>
                <a:sym typeface="Quicksand Bold"/>
              </a:rPr>
              <a:t> </a:t>
            </a:r>
            <a:r>
              <a:rPr lang="en-US" sz="3200" b="1" dirty="0" err="1">
                <a:solidFill>
                  <a:srgbClr val="000000"/>
                </a:solidFill>
                <a:latin typeface="Times New Roman" panose="02020603050405020304" pitchFamily="18" charset="0"/>
                <a:ea typeface="Quicksand Bold"/>
                <a:cs typeface="Quicksand Bold"/>
                <a:sym typeface="Quicksand Bold"/>
              </a:rPr>
              <a:t>biến</a:t>
            </a:r>
            <a:r>
              <a:rPr lang="en-US" sz="3200" b="1" dirty="0">
                <a:solidFill>
                  <a:srgbClr val="000000"/>
                </a:solidFill>
                <a:latin typeface="Times New Roman" panose="02020603050405020304" pitchFamily="18" charset="0"/>
                <a:ea typeface="Quicksand Bold"/>
                <a:cs typeface="Quicksand Bold"/>
                <a:sym typeface="Quicksand Bold"/>
              </a:rPr>
              <a:t> </a:t>
            </a:r>
            <a:r>
              <a:rPr lang="en-US" sz="3200" b="1" dirty="0" err="1">
                <a:solidFill>
                  <a:srgbClr val="000000"/>
                </a:solidFill>
                <a:latin typeface="Times New Roman" panose="02020603050405020304" pitchFamily="18" charset="0"/>
                <a:ea typeface="Quicksand Bold"/>
                <a:cs typeface="Quicksand Bold"/>
                <a:sym typeface="Quicksand Bold"/>
              </a:rPr>
              <a:t>khác</a:t>
            </a:r>
            <a:endParaRPr lang="en-US" sz="3200" b="1" dirty="0">
              <a:latin typeface="Quicksand Bold"/>
              <a:ea typeface="Quicksand Bold"/>
              <a:cs typeface="Quicksand Bold"/>
              <a:sym typeface="Quicksand Bold"/>
            </a:endParaRPr>
          </a:p>
        </p:txBody>
      </p:sp>
      <p:sp>
        <p:nvSpPr>
          <p:cNvPr id="4" name="TextBox 3">
            <a:extLst>
              <a:ext uri="{FF2B5EF4-FFF2-40B4-BE49-F238E27FC236}">
                <a16:creationId xmlns:a16="http://schemas.microsoft.com/office/drawing/2014/main" id="{23B8A88C-B174-D291-AC29-AD2F85AA145E}"/>
              </a:ext>
            </a:extLst>
          </p:cNvPr>
          <p:cNvSpPr txBox="1"/>
          <p:nvPr/>
        </p:nvSpPr>
        <p:spPr>
          <a:xfrm>
            <a:off x="417226" y="2571030"/>
            <a:ext cx="11469974" cy="2471318"/>
          </a:xfrm>
          <a:prstGeom prst="rect">
            <a:avLst/>
          </a:prstGeom>
        </p:spPr>
        <p:txBody>
          <a:bodyPr wrap="square" lIns="0" tIns="0" rIns="0" bIns="0" rtlCol="0" anchor="t">
            <a:spAutoFit/>
          </a:bodyPr>
          <a:lstStyle/>
          <a:p>
            <a:pPr marL="571500" lvl="0" indent="-571500" algn="l">
              <a:lnSpc>
                <a:spcPts val="3919"/>
              </a:lnSpc>
              <a:spcBef>
                <a:spcPct val="0"/>
              </a:spcBef>
              <a:buFontTx/>
              <a:buChar char="-"/>
            </a:pPr>
            <a:r>
              <a:rPr lang="en-US" sz="3600" b="1" i="1" u="none" strike="noStrike" dirty="0" err="1">
                <a:solidFill>
                  <a:srgbClr val="000000"/>
                </a:solidFill>
                <a:effectLst/>
                <a:latin typeface="Times New Roman" panose="02020603050405020304" pitchFamily="18" charset="0"/>
              </a:rPr>
              <a:t>Phân</a:t>
            </a:r>
            <a:r>
              <a:rPr lang="en-US" sz="3600" b="1" i="1" u="none" strike="noStrike" dirty="0">
                <a:solidFill>
                  <a:srgbClr val="000000"/>
                </a:solidFill>
                <a:effectLst/>
                <a:latin typeface="Times New Roman" panose="02020603050405020304" pitchFamily="18" charset="0"/>
              </a:rPr>
              <a:t> </a:t>
            </a:r>
            <a:r>
              <a:rPr lang="en-US" sz="3600" b="1" i="1" u="none" strike="noStrike" dirty="0" err="1">
                <a:solidFill>
                  <a:srgbClr val="000000"/>
                </a:solidFill>
                <a:effectLst/>
                <a:latin typeface="Times New Roman" panose="02020603050405020304" pitchFamily="18" charset="0"/>
              </a:rPr>
              <a:t>tích</a:t>
            </a:r>
            <a:r>
              <a:rPr lang="en-US" sz="3600" b="1" i="1" u="none" strike="noStrike" dirty="0">
                <a:solidFill>
                  <a:srgbClr val="000000"/>
                </a:solidFill>
                <a:effectLst/>
                <a:latin typeface="Times New Roman" panose="02020603050405020304" pitchFamily="18" charset="0"/>
              </a:rPr>
              <a:t> </a:t>
            </a:r>
            <a:r>
              <a:rPr lang="en-US" sz="3600" b="1" i="1" u="none" strike="noStrike" dirty="0" err="1">
                <a:solidFill>
                  <a:srgbClr val="000000"/>
                </a:solidFill>
                <a:effectLst/>
                <a:latin typeface="Times New Roman" panose="02020603050405020304" pitchFamily="18" charset="0"/>
              </a:rPr>
              <a:t>khách</a:t>
            </a:r>
            <a:r>
              <a:rPr lang="en-US" sz="3600" b="1" i="1" u="none" strike="noStrike" dirty="0">
                <a:solidFill>
                  <a:srgbClr val="000000"/>
                </a:solidFill>
                <a:effectLst/>
                <a:latin typeface="Times New Roman" panose="02020603050405020304" pitchFamily="18" charset="0"/>
              </a:rPr>
              <a:t> </a:t>
            </a:r>
            <a:r>
              <a:rPr lang="en-US" sz="3600" b="1" i="1" u="none" strike="noStrike" dirty="0" err="1">
                <a:solidFill>
                  <a:srgbClr val="000000"/>
                </a:solidFill>
                <a:effectLst/>
                <a:latin typeface="Times New Roman" panose="02020603050405020304" pitchFamily="18" charset="0"/>
              </a:rPr>
              <a:t>truy</a:t>
            </a:r>
            <a:r>
              <a:rPr lang="en-US" sz="3600" b="1" i="1" u="none" strike="noStrike" dirty="0">
                <a:solidFill>
                  <a:srgbClr val="000000"/>
                </a:solidFill>
                <a:effectLst/>
                <a:latin typeface="Times New Roman" panose="02020603050405020304" pitchFamily="18" charset="0"/>
              </a:rPr>
              <a:t> </a:t>
            </a:r>
            <a:r>
              <a:rPr lang="en-US" sz="3600" b="1" i="1" u="none" strike="noStrike" dirty="0" err="1">
                <a:solidFill>
                  <a:srgbClr val="000000"/>
                </a:solidFill>
                <a:effectLst/>
                <a:latin typeface="Times New Roman" panose="02020603050405020304" pitchFamily="18" charset="0"/>
              </a:rPr>
              <a:t>cập</a:t>
            </a:r>
            <a:r>
              <a:rPr lang="en-US" sz="3600" b="1" i="1" u="none" strike="noStrike" dirty="0">
                <a:solidFill>
                  <a:srgbClr val="000000"/>
                </a:solidFill>
                <a:effectLst/>
                <a:latin typeface="Times New Roman" panose="02020603050405020304" pitchFamily="18" charset="0"/>
              </a:rPr>
              <a:t> </a:t>
            </a:r>
            <a:r>
              <a:rPr lang="en-US" sz="3600" b="1" i="1" u="none" strike="noStrike" dirty="0" err="1">
                <a:solidFill>
                  <a:srgbClr val="000000"/>
                </a:solidFill>
                <a:effectLst/>
                <a:latin typeface="Times New Roman" panose="02020603050405020304" pitchFamily="18" charset="0"/>
              </a:rPr>
              <a:t>dùng</a:t>
            </a:r>
            <a:r>
              <a:rPr lang="en-US" sz="3600" b="1" i="1" u="none" strike="noStrike" dirty="0">
                <a:solidFill>
                  <a:srgbClr val="000000"/>
                </a:solidFill>
                <a:effectLst/>
                <a:latin typeface="Times New Roman" panose="02020603050405020304" pitchFamily="18" charset="0"/>
              </a:rPr>
              <a:t> </a:t>
            </a:r>
            <a:r>
              <a:rPr lang="en-US" sz="3600" b="1" i="1" u="none" strike="noStrike" dirty="0" err="1">
                <a:solidFill>
                  <a:srgbClr val="000000"/>
                </a:solidFill>
                <a:effectLst/>
                <a:latin typeface="Times New Roman" panose="02020603050405020304" pitchFamily="18" charset="0"/>
              </a:rPr>
              <a:t>Zoho</a:t>
            </a:r>
            <a:r>
              <a:rPr lang="en-US" sz="3600" b="1" i="1" u="none" strike="noStrike" dirty="0">
                <a:solidFill>
                  <a:srgbClr val="000000"/>
                </a:solidFill>
                <a:effectLst/>
                <a:latin typeface="Times New Roman" panose="02020603050405020304" pitchFamily="18" charset="0"/>
              </a:rPr>
              <a:t> </a:t>
            </a:r>
            <a:r>
              <a:rPr lang="en-US" sz="3600" b="1" i="1" u="none" strike="noStrike" dirty="0" err="1">
                <a:solidFill>
                  <a:srgbClr val="000000"/>
                </a:solidFill>
                <a:effectLst/>
                <a:latin typeface="Times New Roman" panose="02020603050405020304" pitchFamily="18" charset="0"/>
              </a:rPr>
              <a:t>SalesIQ</a:t>
            </a:r>
            <a:endParaRPr lang="en-US" sz="3600" b="1" i="1" dirty="0">
              <a:solidFill>
                <a:srgbClr val="000000"/>
              </a:solidFill>
              <a:latin typeface="Times New Roman" panose="02020603050405020304" pitchFamily="18" charset="0"/>
            </a:endParaRPr>
          </a:p>
          <a:p>
            <a:pPr lvl="0" algn="l">
              <a:lnSpc>
                <a:spcPts val="3919"/>
              </a:lnSpc>
              <a:spcBef>
                <a:spcPct val="0"/>
              </a:spcBef>
            </a:pPr>
            <a:r>
              <a:rPr lang="vi-VN" sz="2800" b="0" i="0" u="none" strike="noStrike" dirty="0">
                <a:solidFill>
                  <a:srgbClr val="000000"/>
                </a:solidFill>
                <a:effectLst/>
                <a:latin typeface="Times New Roman" panose="02020603050405020304" pitchFamily="18" charset="0"/>
              </a:rPr>
              <a:t>Mô tả:</a:t>
            </a:r>
            <a:endParaRPr lang="en-US" sz="2800" dirty="0">
              <a:solidFill>
                <a:srgbClr val="000000"/>
              </a:solidFill>
              <a:latin typeface="Times New Roman" panose="02020603050405020304" pitchFamily="18" charset="0"/>
            </a:endParaRPr>
          </a:p>
          <a:p>
            <a:pPr marL="457200" lvl="0" indent="-457200" algn="l">
              <a:lnSpc>
                <a:spcPts val="3919"/>
              </a:lnSpc>
              <a:spcBef>
                <a:spcPct val="0"/>
              </a:spcBef>
              <a:buFont typeface="Wingdings" panose="05000000000000000000" pitchFamily="2" charset="2"/>
              <a:buChar char="Ø"/>
            </a:pPr>
            <a:r>
              <a:rPr lang="vi-VN" sz="3200" b="0" i="0" u="none" strike="noStrike" dirty="0">
                <a:solidFill>
                  <a:srgbClr val="000000"/>
                </a:solidFill>
                <a:effectLst/>
                <a:latin typeface="Times New Roman" panose="02020603050405020304" pitchFamily="18" charset="0"/>
              </a:rPr>
              <a:t>Doanh nghiệp có thể sử dụng </a:t>
            </a:r>
            <a:r>
              <a:rPr lang="vi-VN" sz="3200" b="1" i="0" u="none" strike="noStrike" dirty="0">
                <a:solidFill>
                  <a:srgbClr val="000000"/>
                </a:solidFill>
                <a:effectLst/>
                <a:latin typeface="Times New Roman" panose="02020603050405020304" pitchFamily="18" charset="0"/>
              </a:rPr>
              <a:t>Zoho </a:t>
            </a:r>
            <a:r>
              <a:rPr lang="en-US" sz="3200" b="1" i="1" u="none" strike="noStrike" dirty="0" err="1">
                <a:solidFill>
                  <a:srgbClr val="000000"/>
                </a:solidFill>
                <a:effectLst/>
                <a:latin typeface="Times New Roman" panose="02020603050405020304" pitchFamily="18" charset="0"/>
              </a:rPr>
              <a:t>SalesIQ</a:t>
            </a:r>
            <a:r>
              <a:rPr lang="vi-VN" sz="3200" b="0" i="0" u="none" strike="noStrike" dirty="0">
                <a:solidFill>
                  <a:srgbClr val="000000"/>
                </a:solidFill>
                <a:effectLst/>
                <a:latin typeface="Times New Roman" panose="02020603050405020304" pitchFamily="18" charset="0"/>
              </a:rPr>
              <a:t> để giúp doanh nghiệp tương tác trực tiếp với khách hàng, thu thập thông tin và theo dõi hành vi của người dùng trên trang web.</a:t>
            </a:r>
            <a:endParaRPr lang="en-US" sz="3200" dirty="0">
              <a:latin typeface="Quicksand Bold"/>
              <a:ea typeface="Quicksand Bold"/>
              <a:cs typeface="Quicksand Bold"/>
              <a:sym typeface="Quicksand Bold"/>
            </a:endParaRPr>
          </a:p>
        </p:txBody>
      </p:sp>
      <p:pic>
        <p:nvPicPr>
          <p:cNvPr id="3074" name="Picture 2">
            <a:extLst>
              <a:ext uri="{FF2B5EF4-FFF2-40B4-BE49-F238E27FC236}">
                <a16:creationId xmlns:a16="http://schemas.microsoft.com/office/drawing/2014/main" id="{49E737CF-27F2-D822-648A-0DDD6D84A4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5829300"/>
            <a:ext cx="9448799" cy="44244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9C0DDF29-BE50-DCC4-1514-F21C47434A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02573" y="243348"/>
            <a:ext cx="4388016" cy="594869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767789C5-81CB-E25D-36D9-135C413C84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29644" y="5829301"/>
            <a:ext cx="8443913" cy="4435664"/>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37">
            <a:extLst>
              <a:ext uri="{FF2B5EF4-FFF2-40B4-BE49-F238E27FC236}">
                <a16:creationId xmlns:a16="http://schemas.microsoft.com/office/drawing/2014/main" id="{2A424C62-FAA5-9BFD-4ACF-716DC747C7F0}"/>
              </a:ext>
            </a:extLst>
          </p:cNvPr>
          <p:cNvSpPr/>
          <p:nvPr/>
        </p:nvSpPr>
        <p:spPr>
          <a:xfrm>
            <a:off x="16319153" y="106359"/>
            <a:ext cx="1833306" cy="1590675"/>
          </a:xfrm>
          <a:custGeom>
            <a:avLst/>
            <a:gdLst/>
            <a:ahLst/>
            <a:cxnLst/>
            <a:rect l="l" t="t" r="r" b="b"/>
            <a:pathLst>
              <a:path w="1611423" h="1341510">
                <a:moveTo>
                  <a:pt x="0" y="0"/>
                </a:moveTo>
                <a:lnTo>
                  <a:pt x="1611423" y="0"/>
                </a:lnTo>
                <a:lnTo>
                  <a:pt x="1611423" y="1341510"/>
                </a:lnTo>
                <a:lnTo>
                  <a:pt x="0" y="1341510"/>
                </a:lnTo>
                <a:lnTo>
                  <a:pt x="0" y="0"/>
                </a:lnTo>
                <a:close/>
              </a:path>
            </a:pathLst>
          </a:custGeom>
          <a:blipFill>
            <a:blip r:embed="rId6"/>
            <a:stretch>
              <a:fillRect/>
            </a:stretch>
          </a:blipFill>
        </p:spPr>
        <p:txBody>
          <a:bodyPr/>
          <a:lstStyle/>
          <a:p>
            <a:endParaRPr lang="en-US"/>
          </a:p>
        </p:txBody>
      </p:sp>
    </p:spTree>
    <p:extLst>
      <p:ext uri="{BB962C8B-B14F-4D97-AF65-F5344CB8AC3E}">
        <p14:creationId xmlns:p14="http://schemas.microsoft.com/office/powerpoint/2010/main" val="1237590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099486"/>
            <a:chOff x="0" y="0"/>
            <a:chExt cx="4816593" cy="1079700"/>
          </a:xfrm>
          <a:solidFill>
            <a:schemeClr val="accent6">
              <a:lumMod val="40000"/>
              <a:lumOff val="60000"/>
            </a:schemeClr>
          </a:solidFill>
        </p:grpSpPr>
        <p:sp>
          <p:nvSpPr>
            <p:cNvPr id="3" name="Freeform 3"/>
            <p:cNvSpPr/>
            <p:nvPr/>
          </p:nvSpPr>
          <p:spPr>
            <a:xfrm>
              <a:off x="0" y="0"/>
              <a:ext cx="4816592" cy="1079700"/>
            </a:xfrm>
            <a:custGeom>
              <a:avLst/>
              <a:gdLst/>
              <a:ahLst/>
              <a:cxnLst/>
              <a:rect l="l" t="t" r="r" b="b"/>
              <a:pathLst>
                <a:path w="4816592" h="1079700">
                  <a:moveTo>
                    <a:pt x="0" y="0"/>
                  </a:moveTo>
                  <a:lnTo>
                    <a:pt x="4816592" y="0"/>
                  </a:lnTo>
                  <a:lnTo>
                    <a:pt x="4816592" y="1079700"/>
                  </a:lnTo>
                  <a:lnTo>
                    <a:pt x="0" y="1079700"/>
                  </a:lnTo>
                  <a:close/>
                </a:path>
              </a:pathLst>
            </a:custGeom>
            <a:grpFill/>
          </p:spPr>
          <p:txBody>
            <a:bodyPr/>
            <a:lstStyle/>
            <a:p>
              <a:endParaRPr lang="en-US"/>
            </a:p>
          </p:txBody>
        </p:sp>
        <p:sp>
          <p:nvSpPr>
            <p:cNvPr id="4" name="TextBox 4"/>
            <p:cNvSpPr txBox="1"/>
            <p:nvPr/>
          </p:nvSpPr>
          <p:spPr>
            <a:xfrm>
              <a:off x="0" y="-47625"/>
              <a:ext cx="4816593" cy="1127325"/>
            </a:xfrm>
            <a:prstGeom prst="rect">
              <a:avLst/>
            </a:prstGeom>
            <a:grpFill/>
          </p:spPr>
          <p:txBody>
            <a:bodyPr lIns="50800" tIns="50800" rIns="50800" bIns="50800" rtlCol="0" anchor="ctr"/>
            <a:lstStyle/>
            <a:p>
              <a:pPr algn="ctr">
                <a:lnSpc>
                  <a:spcPts val="3693"/>
                </a:lnSpc>
              </a:pPr>
              <a:endParaRPr/>
            </a:p>
          </p:txBody>
        </p:sp>
      </p:grpSp>
      <p:sp>
        <p:nvSpPr>
          <p:cNvPr id="11" name="TextBox 11"/>
          <p:cNvSpPr txBox="1"/>
          <p:nvPr/>
        </p:nvSpPr>
        <p:spPr>
          <a:xfrm>
            <a:off x="1028700" y="599709"/>
            <a:ext cx="9914964" cy="1046056"/>
          </a:xfrm>
          <a:prstGeom prst="rect">
            <a:avLst/>
          </a:prstGeom>
        </p:spPr>
        <p:txBody>
          <a:bodyPr lIns="0" tIns="0" rIns="0" bIns="0" rtlCol="0" anchor="t">
            <a:spAutoFit/>
          </a:bodyPr>
          <a:lstStyle/>
          <a:p>
            <a:pPr marL="0" lvl="0" indent="0" algn="l">
              <a:lnSpc>
                <a:spcPts val="8959"/>
              </a:lnSpc>
              <a:spcBef>
                <a:spcPct val="0"/>
              </a:spcBef>
            </a:pPr>
            <a:r>
              <a:rPr lang="en-US" sz="5400" dirty="0">
                <a:latin typeface="Abadi" panose="020B0604020104020204" pitchFamily="34" charset="0"/>
                <a:ea typeface="Cormorant Garamond Bold Italics"/>
                <a:cs typeface="Cormorant Garamond Bold Italics"/>
                <a:sym typeface="Cormorant Garamond Bold Italics"/>
              </a:rPr>
              <a:t>Thành </a:t>
            </a:r>
            <a:r>
              <a:rPr lang="en-US" sz="5400" dirty="0" err="1">
                <a:latin typeface="Abadi" panose="020B0604020104020204" pitchFamily="34" charset="0"/>
                <a:ea typeface="Cormorant Garamond Bold Italics"/>
                <a:cs typeface="Cormorant Garamond Bold Italics"/>
                <a:sym typeface="Cormorant Garamond Bold Italics"/>
              </a:rPr>
              <a:t>viên</a:t>
            </a:r>
            <a:r>
              <a:rPr lang="en-US" sz="5400" dirty="0">
                <a:latin typeface="Abadi" panose="020B0604020104020204" pitchFamily="34" charset="0"/>
                <a:ea typeface="Cormorant Garamond Bold Italics"/>
                <a:cs typeface="Cormorant Garamond Bold Italics"/>
                <a:sym typeface="Cormorant Garamond Bold Italics"/>
              </a:rPr>
              <a:t> </a:t>
            </a:r>
            <a:r>
              <a:rPr lang="en-US" sz="5400" dirty="0" err="1">
                <a:latin typeface="Abadi" panose="020B0604020104020204" pitchFamily="34" charset="0"/>
                <a:ea typeface="Cormorant Garamond Bold Italics"/>
                <a:cs typeface="Cormorant Garamond Bold Italics"/>
                <a:sym typeface="Cormorant Garamond Bold Italics"/>
              </a:rPr>
              <a:t>nhóm</a:t>
            </a:r>
            <a:r>
              <a:rPr lang="en-US" sz="5400" dirty="0">
                <a:latin typeface="Abadi" panose="020B0604020104020204" pitchFamily="34" charset="0"/>
                <a:ea typeface="Cormorant Garamond Bold Italics"/>
                <a:cs typeface="Cormorant Garamond Bold Italics"/>
                <a:sym typeface="Cormorant Garamond Bold Italics"/>
              </a:rPr>
              <a:t> 3</a:t>
            </a:r>
          </a:p>
        </p:txBody>
      </p:sp>
      <p:sp>
        <p:nvSpPr>
          <p:cNvPr id="12" name="TextBox 12"/>
          <p:cNvSpPr txBox="1"/>
          <p:nvPr/>
        </p:nvSpPr>
        <p:spPr>
          <a:xfrm>
            <a:off x="6261692" y="4858025"/>
            <a:ext cx="5754780" cy="566950"/>
          </a:xfrm>
          <a:prstGeom prst="rect">
            <a:avLst/>
          </a:prstGeom>
        </p:spPr>
        <p:txBody>
          <a:bodyPr wrap="square" lIns="0" tIns="0" rIns="0" bIns="0" rtlCol="0" anchor="t">
            <a:spAutoFit/>
          </a:bodyPr>
          <a:lstStyle/>
          <a:p>
            <a:pPr marL="0" lvl="0" indent="0" algn="ctr">
              <a:lnSpc>
                <a:spcPts val="4786"/>
              </a:lnSpc>
              <a:spcBef>
                <a:spcPct val="0"/>
              </a:spcBef>
            </a:pPr>
            <a:r>
              <a:rPr lang="en-US" sz="3419" b="1">
                <a:latin typeface="Quicksand Bold"/>
                <a:ea typeface="Quicksand Bold"/>
                <a:cs typeface="Quicksand Bold"/>
                <a:sym typeface="Quicksand Bold"/>
              </a:rPr>
              <a:t>Nguyễn Đăng Hoàng Giang</a:t>
            </a:r>
          </a:p>
        </p:txBody>
      </p:sp>
      <p:sp>
        <p:nvSpPr>
          <p:cNvPr id="13" name="TextBox 13"/>
          <p:cNvSpPr txBox="1"/>
          <p:nvPr/>
        </p:nvSpPr>
        <p:spPr>
          <a:xfrm>
            <a:off x="6637798" y="5615743"/>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a:latin typeface="Quicksand"/>
                <a:ea typeface="Quicksand"/>
                <a:cs typeface="Quicksand"/>
                <a:sym typeface="Quicksand"/>
              </a:rPr>
              <a:t>Thành viên</a:t>
            </a:r>
          </a:p>
        </p:txBody>
      </p:sp>
      <p:sp>
        <p:nvSpPr>
          <p:cNvPr id="14" name="TextBox 14"/>
          <p:cNvSpPr txBox="1"/>
          <p:nvPr/>
        </p:nvSpPr>
        <p:spPr>
          <a:xfrm>
            <a:off x="13260844" y="4858311"/>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b="1">
                <a:latin typeface="Quicksand Bold"/>
                <a:ea typeface="Quicksand Bold"/>
                <a:cs typeface="Quicksand Bold"/>
                <a:sym typeface="Quicksand Bold"/>
              </a:rPr>
              <a:t>Đàm Khắc Thái</a:t>
            </a:r>
          </a:p>
        </p:txBody>
      </p:sp>
      <p:sp>
        <p:nvSpPr>
          <p:cNvPr id="15" name="TextBox 15"/>
          <p:cNvSpPr txBox="1"/>
          <p:nvPr/>
        </p:nvSpPr>
        <p:spPr>
          <a:xfrm>
            <a:off x="13260844" y="5554624"/>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a:latin typeface="Quicksand"/>
                <a:ea typeface="Quicksand"/>
                <a:cs typeface="Quicksand"/>
                <a:sym typeface="Quicksand"/>
              </a:rPr>
              <a:t>Thành viên</a:t>
            </a:r>
          </a:p>
        </p:txBody>
      </p:sp>
      <p:sp>
        <p:nvSpPr>
          <p:cNvPr id="16" name="TextBox 16"/>
          <p:cNvSpPr txBox="1"/>
          <p:nvPr/>
        </p:nvSpPr>
        <p:spPr>
          <a:xfrm>
            <a:off x="0" y="4858025"/>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b="1">
                <a:latin typeface="Quicksand Bold"/>
                <a:ea typeface="Quicksand Bold"/>
                <a:cs typeface="Quicksand Bold"/>
                <a:sym typeface="Quicksand Bold"/>
              </a:rPr>
              <a:t>Đoàn Phương Hà</a:t>
            </a:r>
          </a:p>
        </p:txBody>
      </p:sp>
      <p:sp>
        <p:nvSpPr>
          <p:cNvPr id="17" name="TextBox 17"/>
          <p:cNvSpPr txBox="1"/>
          <p:nvPr/>
        </p:nvSpPr>
        <p:spPr>
          <a:xfrm>
            <a:off x="0" y="5615743"/>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a:latin typeface="Quicksand"/>
                <a:ea typeface="Quicksand"/>
                <a:cs typeface="Quicksand"/>
                <a:sym typeface="Quicksand"/>
              </a:rPr>
              <a:t>Thành viên</a:t>
            </a:r>
          </a:p>
        </p:txBody>
      </p:sp>
      <p:sp>
        <p:nvSpPr>
          <p:cNvPr id="20" name="TextBox 16">
            <a:extLst>
              <a:ext uri="{FF2B5EF4-FFF2-40B4-BE49-F238E27FC236}">
                <a16:creationId xmlns:a16="http://schemas.microsoft.com/office/drawing/2014/main" id="{06C8B30C-2709-8F48-FDBA-ED7293251888}"/>
              </a:ext>
            </a:extLst>
          </p:cNvPr>
          <p:cNvSpPr txBox="1"/>
          <p:nvPr/>
        </p:nvSpPr>
        <p:spPr>
          <a:xfrm>
            <a:off x="2508660" y="6702019"/>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b="1">
                <a:latin typeface="Quicksand Bold"/>
                <a:ea typeface="Quicksand Bold"/>
                <a:cs typeface="Quicksand Bold"/>
                <a:sym typeface="Quicksand Bold"/>
              </a:rPr>
              <a:t>Vũ Văn Quý</a:t>
            </a:r>
          </a:p>
        </p:txBody>
      </p:sp>
      <p:sp>
        <p:nvSpPr>
          <p:cNvPr id="21" name="TextBox 17">
            <a:extLst>
              <a:ext uri="{FF2B5EF4-FFF2-40B4-BE49-F238E27FC236}">
                <a16:creationId xmlns:a16="http://schemas.microsoft.com/office/drawing/2014/main" id="{DEF3F908-3731-57F6-B66F-714897ED6552}"/>
              </a:ext>
            </a:extLst>
          </p:cNvPr>
          <p:cNvSpPr txBox="1"/>
          <p:nvPr/>
        </p:nvSpPr>
        <p:spPr>
          <a:xfrm>
            <a:off x="2508660" y="7459737"/>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a:latin typeface="Quicksand"/>
                <a:ea typeface="Quicksand"/>
                <a:cs typeface="Quicksand"/>
                <a:sym typeface="Quicksand"/>
              </a:rPr>
              <a:t>Thành viên</a:t>
            </a:r>
          </a:p>
        </p:txBody>
      </p:sp>
      <p:sp>
        <p:nvSpPr>
          <p:cNvPr id="22" name="TextBox 16">
            <a:extLst>
              <a:ext uri="{FF2B5EF4-FFF2-40B4-BE49-F238E27FC236}">
                <a16:creationId xmlns:a16="http://schemas.microsoft.com/office/drawing/2014/main" id="{67D944B6-D796-B74C-24E2-C361CE36EFC2}"/>
              </a:ext>
            </a:extLst>
          </p:cNvPr>
          <p:cNvSpPr txBox="1"/>
          <p:nvPr/>
        </p:nvSpPr>
        <p:spPr>
          <a:xfrm>
            <a:off x="10439400" y="6632220"/>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b="1">
                <a:latin typeface="Quicksand Bold"/>
                <a:ea typeface="Quicksand Bold"/>
                <a:cs typeface="Quicksand Bold"/>
                <a:sym typeface="Quicksand Bold"/>
              </a:rPr>
              <a:t>Bùi Quang Đạo</a:t>
            </a:r>
          </a:p>
        </p:txBody>
      </p:sp>
      <p:sp>
        <p:nvSpPr>
          <p:cNvPr id="23" name="TextBox 17">
            <a:extLst>
              <a:ext uri="{FF2B5EF4-FFF2-40B4-BE49-F238E27FC236}">
                <a16:creationId xmlns:a16="http://schemas.microsoft.com/office/drawing/2014/main" id="{AA49626D-955A-4726-FB00-84A799AF787F}"/>
              </a:ext>
            </a:extLst>
          </p:cNvPr>
          <p:cNvSpPr txBox="1"/>
          <p:nvPr/>
        </p:nvSpPr>
        <p:spPr>
          <a:xfrm>
            <a:off x="10449232" y="7371523"/>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a:latin typeface="Quicksand"/>
                <a:ea typeface="Quicksand"/>
                <a:cs typeface="Quicksand"/>
                <a:sym typeface="Quicksand"/>
              </a:rPr>
              <a:t>Thành viên</a:t>
            </a:r>
          </a:p>
        </p:txBody>
      </p:sp>
      <p:sp>
        <p:nvSpPr>
          <p:cNvPr id="24" name="Freeform 37">
            <a:extLst>
              <a:ext uri="{FF2B5EF4-FFF2-40B4-BE49-F238E27FC236}">
                <a16:creationId xmlns:a16="http://schemas.microsoft.com/office/drawing/2014/main" id="{5CD6B86A-094D-B409-5217-ABFF51B0A24C}"/>
              </a:ext>
            </a:extLst>
          </p:cNvPr>
          <p:cNvSpPr/>
          <p:nvPr/>
        </p:nvSpPr>
        <p:spPr>
          <a:xfrm>
            <a:off x="16319153" y="106359"/>
            <a:ext cx="1833306" cy="1590675"/>
          </a:xfrm>
          <a:custGeom>
            <a:avLst/>
            <a:gdLst/>
            <a:ahLst/>
            <a:cxnLst/>
            <a:rect l="l" t="t" r="r" b="b"/>
            <a:pathLst>
              <a:path w="1611423" h="1341510">
                <a:moveTo>
                  <a:pt x="0" y="0"/>
                </a:moveTo>
                <a:lnTo>
                  <a:pt x="1611423" y="0"/>
                </a:lnTo>
                <a:lnTo>
                  <a:pt x="1611423" y="1341510"/>
                </a:lnTo>
                <a:lnTo>
                  <a:pt x="0" y="1341510"/>
                </a:lnTo>
                <a:lnTo>
                  <a:pt x="0" y="0"/>
                </a:lnTo>
                <a:close/>
              </a:path>
            </a:pathLst>
          </a:custGeom>
          <a:blipFill>
            <a:blip r:embed="rId2"/>
            <a:stretch>
              <a:fillRect/>
            </a:stretch>
          </a:blipFill>
        </p:spPr>
        <p:txBody>
          <a:bodyPr/>
          <a:lstStyle/>
          <a:p>
            <a:endParaRPr lang="en-US"/>
          </a:p>
        </p:txBody>
      </p:sp>
      <p:sp>
        <p:nvSpPr>
          <p:cNvPr id="5" name="TextBox 16">
            <a:extLst>
              <a:ext uri="{FF2B5EF4-FFF2-40B4-BE49-F238E27FC236}">
                <a16:creationId xmlns:a16="http://schemas.microsoft.com/office/drawing/2014/main" id="{9140B8E5-938A-1232-1421-A68AD9D08EAB}"/>
              </a:ext>
            </a:extLst>
          </p:cNvPr>
          <p:cNvSpPr txBox="1"/>
          <p:nvPr/>
        </p:nvSpPr>
        <p:spPr>
          <a:xfrm>
            <a:off x="0" y="4864170"/>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b="1">
                <a:latin typeface="Quicksand Bold"/>
                <a:ea typeface="Quicksand Bold"/>
                <a:cs typeface="Quicksand Bold"/>
                <a:sym typeface="Quicksand Bold"/>
              </a:rPr>
              <a:t>Đoàn Phương Hà</a:t>
            </a:r>
          </a:p>
        </p:txBody>
      </p:sp>
      <p:sp>
        <p:nvSpPr>
          <p:cNvPr id="6" name="TextBox 17">
            <a:extLst>
              <a:ext uri="{FF2B5EF4-FFF2-40B4-BE49-F238E27FC236}">
                <a16:creationId xmlns:a16="http://schemas.microsoft.com/office/drawing/2014/main" id="{A4B84F30-0E1B-6745-641E-84A49A273DF1}"/>
              </a:ext>
            </a:extLst>
          </p:cNvPr>
          <p:cNvSpPr txBox="1"/>
          <p:nvPr/>
        </p:nvSpPr>
        <p:spPr>
          <a:xfrm>
            <a:off x="0" y="5621888"/>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a:latin typeface="Quicksand"/>
                <a:ea typeface="Quicksand"/>
                <a:cs typeface="Quicksand"/>
                <a:sym typeface="Quicksand"/>
              </a:rPr>
              <a:t>Thành viên</a:t>
            </a:r>
          </a:p>
        </p:txBody>
      </p:sp>
      <p:pic>
        <p:nvPicPr>
          <p:cNvPr id="7" name="Picture 6" descr="101 hình ảnh làm việc nhóm đẹp nhất, tải miễn phí">
            <a:extLst>
              <a:ext uri="{FF2B5EF4-FFF2-40B4-BE49-F238E27FC236}">
                <a16:creationId xmlns:a16="http://schemas.microsoft.com/office/drawing/2014/main" id="{A5DB1D0E-322D-91A0-3225-6B1C40914F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5200" y="326311"/>
            <a:ext cx="4713127" cy="3151903"/>
          </a:xfrm>
          <a:prstGeom prst="rect">
            <a:avLst/>
          </a:prstGeom>
          <a:noFill/>
          <a:extLst>
            <a:ext uri="{909E8E84-426E-40DD-AFC4-6F175D3DCCD1}">
              <a14:hiddenFill xmlns:a14="http://schemas.microsoft.com/office/drawing/2010/main">
                <a:solidFill>
                  <a:srgbClr val="FFFFFF"/>
                </a:solidFill>
              </a14:hiddenFill>
            </a:ext>
          </a:extLst>
        </p:spPr>
      </p:pic>
      <p:sp>
        <p:nvSpPr>
          <p:cNvPr id="8" name="Freeform 4">
            <a:extLst>
              <a:ext uri="{FF2B5EF4-FFF2-40B4-BE49-F238E27FC236}">
                <a16:creationId xmlns:a16="http://schemas.microsoft.com/office/drawing/2014/main" id="{F126BB12-3B2E-5F6B-5280-47B2F82B5472}"/>
              </a:ext>
            </a:extLst>
          </p:cNvPr>
          <p:cNvSpPr/>
          <p:nvPr/>
        </p:nvSpPr>
        <p:spPr>
          <a:xfrm flipH="1">
            <a:off x="152400" y="6506869"/>
            <a:ext cx="2555747" cy="3937426"/>
          </a:xfrm>
          <a:custGeom>
            <a:avLst/>
            <a:gdLst/>
            <a:ahLst/>
            <a:cxnLst/>
            <a:rect l="l" t="t" r="r" b="b"/>
            <a:pathLst>
              <a:path w="2555747" h="3937426">
                <a:moveTo>
                  <a:pt x="2555747" y="0"/>
                </a:moveTo>
                <a:lnTo>
                  <a:pt x="0" y="0"/>
                </a:lnTo>
                <a:lnTo>
                  <a:pt x="0" y="3937426"/>
                </a:lnTo>
                <a:lnTo>
                  <a:pt x="2555747" y="3937426"/>
                </a:lnTo>
                <a:lnTo>
                  <a:pt x="2555747"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44222B-4C85-870D-45C0-349B3B917634}"/>
              </a:ext>
            </a:extLst>
          </p:cNvPr>
          <p:cNvSpPr txBox="1"/>
          <p:nvPr/>
        </p:nvSpPr>
        <p:spPr>
          <a:xfrm>
            <a:off x="381000" y="266700"/>
            <a:ext cx="12420600" cy="500137"/>
          </a:xfrm>
          <a:prstGeom prst="rect">
            <a:avLst/>
          </a:prstGeom>
        </p:spPr>
        <p:txBody>
          <a:bodyPr wrap="square" lIns="0" tIns="0" rIns="0" bIns="0" rtlCol="0" anchor="t">
            <a:spAutoFit/>
          </a:bodyPr>
          <a:lstStyle/>
          <a:p>
            <a:pPr marL="0" lvl="0" indent="0" algn="l">
              <a:lnSpc>
                <a:spcPts val="3919"/>
              </a:lnSpc>
              <a:spcBef>
                <a:spcPct val="0"/>
              </a:spcBef>
            </a:pPr>
            <a:r>
              <a:rPr lang="en-US" sz="3600" b="1">
                <a:latin typeface="Quicksand Bold"/>
                <a:ea typeface="Quicksand Bold"/>
                <a:cs typeface="Quicksand Bold"/>
                <a:sym typeface="Quicksand Bold"/>
              </a:rPr>
              <a:t>IV. Quy trình và các chức năng dự kiến của hệ thống </a:t>
            </a:r>
            <a:endParaRPr lang="en-US" sz="3600" b="1" dirty="0">
              <a:latin typeface="Quicksand Bold"/>
              <a:ea typeface="Quicksand Bold"/>
              <a:cs typeface="Quicksand Bold"/>
              <a:sym typeface="Quicksand Bold"/>
            </a:endParaRPr>
          </a:p>
        </p:txBody>
      </p:sp>
      <p:sp>
        <p:nvSpPr>
          <p:cNvPr id="3" name="TextBox 2">
            <a:extLst>
              <a:ext uri="{FF2B5EF4-FFF2-40B4-BE49-F238E27FC236}">
                <a16:creationId xmlns:a16="http://schemas.microsoft.com/office/drawing/2014/main" id="{553B1AAA-1605-B2CC-F1B6-F446D3BC670B}"/>
              </a:ext>
            </a:extLst>
          </p:cNvPr>
          <p:cNvSpPr txBox="1"/>
          <p:nvPr/>
        </p:nvSpPr>
        <p:spPr>
          <a:xfrm>
            <a:off x="381000" y="1153142"/>
            <a:ext cx="10972800" cy="470770"/>
          </a:xfrm>
          <a:prstGeom prst="rect">
            <a:avLst/>
          </a:prstGeom>
        </p:spPr>
        <p:txBody>
          <a:bodyPr wrap="square" lIns="0" tIns="0" rIns="0" bIns="0" rtlCol="0" anchor="t">
            <a:spAutoFit/>
          </a:bodyPr>
          <a:lstStyle/>
          <a:p>
            <a:pPr marL="0" lvl="0" indent="0" algn="l">
              <a:lnSpc>
                <a:spcPts val="3919"/>
              </a:lnSpc>
              <a:spcBef>
                <a:spcPct val="0"/>
              </a:spcBef>
            </a:pPr>
            <a:r>
              <a:rPr lang="en-US" sz="3200" b="1">
                <a:solidFill>
                  <a:srgbClr val="000000"/>
                </a:solidFill>
                <a:latin typeface="Times New Roman" panose="02020603050405020304" pitchFamily="18" charset="0"/>
              </a:rPr>
              <a:t>5</a:t>
            </a:r>
            <a:r>
              <a:rPr lang="en-US" sz="3200" b="1" i="0" u="none" strike="noStrike">
                <a:solidFill>
                  <a:srgbClr val="000000"/>
                </a:solidFill>
                <a:effectLst/>
                <a:latin typeface="Times New Roman" panose="02020603050405020304" pitchFamily="18" charset="0"/>
              </a:rPr>
              <a:t>. Một số quy trình phổ biến khác và chức năng dự kiến</a:t>
            </a:r>
            <a:endParaRPr lang="en-US" sz="3200" b="1" dirty="0">
              <a:latin typeface="Quicksand Bold"/>
              <a:ea typeface="Quicksand Bold"/>
              <a:cs typeface="Quicksand Bold"/>
              <a:sym typeface="Quicksand Bold"/>
            </a:endParaRPr>
          </a:p>
        </p:txBody>
      </p:sp>
      <p:sp>
        <p:nvSpPr>
          <p:cNvPr id="10" name="TextBox 9">
            <a:extLst>
              <a:ext uri="{FF2B5EF4-FFF2-40B4-BE49-F238E27FC236}">
                <a16:creationId xmlns:a16="http://schemas.microsoft.com/office/drawing/2014/main" id="{8DE35E6F-B867-D7D7-2E50-F2502115FB77}"/>
              </a:ext>
            </a:extLst>
          </p:cNvPr>
          <p:cNvSpPr txBox="1"/>
          <p:nvPr/>
        </p:nvSpPr>
        <p:spPr>
          <a:xfrm>
            <a:off x="381000" y="1862086"/>
            <a:ext cx="10972800" cy="470770"/>
          </a:xfrm>
          <a:prstGeom prst="rect">
            <a:avLst/>
          </a:prstGeom>
        </p:spPr>
        <p:txBody>
          <a:bodyPr wrap="square" lIns="0" tIns="0" rIns="0" bIns="0" rtlCol="0" anchor="t">
            <a:spAutoFit/>
          </a:bodyPr>
          <a:lstStyle/>
          <a:p>
            <a:pPr marL="0" lvl="0" indent="0" algn="l">
              <a:lnSpc>
                <a:spcPts val="3919"/>
              </a:lnSpc>
              <a:spcBef>
                <a:spcPct val="0"/>
              </a:spcBef>
            </a:pPr>
            <a:r>
              <a:rPr lang="en-US" sz="3200" b="1">
                <a:solidFill>
                  <a:srgbClr val="000000"/>
                </a:solidFill>
                <a:latin typeface="Times New Roman" panose="02020603050405020304" pitchFamily="18" charset="0"/>
                <a:ea typeface="Quicksand Bold"/>
                <a:cs typeface="Quicksand Bold"/>
                <a:sym typeface="Quicksand Bold"/>
              </a:rPr>
              <a:t>a. Một số quy trình phổ biến khác</a:t>
            </a:r>
            <a:endParaRPr lang="en-US" sz="3200" b="1" dirty="0">
              <a:latin typeface="Quicksand Bold"/>
              <a:ea typeface="Quicksand Bold"/>
              <a:cs typeface="Quicksand Bold"/>
              <a:sym typeface="Quicksand Bold"/>
            </a:endParaRPr>
          </a:p>
        </p:txBody>
      </p:sp>
      <p:sp>
        <p:nvSpPr>
          <p:cNvPr id="4" name="TextBox 3">
            <a:extLst>
              <a:ext uri="{FF2B5EF4-FFF2-40B4-BE49-F238E27FC236}">
                <a16:creationId xmlns:a16="http://schemas.microsoft.com/office/drawing/2014/main" id="{23B8A88C-B174-D291-AC29-AD2F85AA145E}"/>
              </a:ext>
            </a:extLst>
          </p:cNvPr>
          <p:cNvSpPr txBox="1"/>
          <p:nvPr/>
        </p:nvSpPr>
        <p:spPr>
          <a:xfrm>
            <a:off x="417226" y="2571030"/>
            <a:ext cx="6669374" cy="6501780"/>
          </a:xfrm>
          <a:prstGeom prst="rect">
            <a:avLst/>
          </a:prstGeom>
        </p:spPr>
        <p:txBody>
          <a:bodyPr wrap="square" lIns="0" tIns="0" rIns="0" bIns="0" rtlCol="0" anchor="t">
            <a:spAutoFit/>
          </a:bodyPr>
          <a:lstStyle/>
          <a:p>
            <a:pPr marL="571500" indent="-571500">
              <a:lnSpc>
                <a:spcPts val="3919"/>
              </a:lnSpc>
              <a:spcBef>
                <a:spcPct val="0"/>
              </a:spcBef>
              <a:buFontTx/>
              <a:buChar char="-"/>
            </a:pPr>
            <a:r>
              <a:rPr lang="en-US" sz="3600" b="1" i="1" u="none" strike="noStrike" dirty="0">
                <a:solidFill>
                  <a:srgbClr val="000000"/>
                </a:solidFill>
                <a:effectLst/>
                <a:latin typeface="Times New Roman" panose="02020603050405020304" pitchFamily="18" charset="0"/>
              </a:rPr>
              <a:t>Quy </a:t>
            </a:r>
            <a:r>
              <a:rPr lang="en-US" sz="3600" b="1" i="1" u="none" strike="noStrike" dirty="0" err="1">
                <a:solidFill>
                  <a:srgbClr val="000000"/>
                </a:solidFill>
                <a:effectLst/>
                <a:latin typeface="Times New Roman" panose="02020603050405020304" pitchFamily="18" charset="0"/>
              </a:rPr>
              <a:t>trình</a:t>
            </a:r>
            <a:r>
              <a:rPr lang="en-US" sz="3600" b="1" i="1" u="none" strike="noStrike" dirty="0">
                <a:solidFill>
                  <a:srgbClr val="000000"/>
                </a:solidFill>
                <a:effectLst/>
                <a:latin typeface="Times New Roman" panose="02020603050405020304" pitchFamily="18" charset="0"/>
              </a:rPr>
              <a:t> </a:t>
            </a:r>
            <a:r>
              <a:rPr lang="en-US" sz="3600" b="1" i="1" u="none" strike="noStrike" dirty="0" err="1">
                <a:solidFill>
                  <a:srgbClr val="000000"/>
                </a:solidFill>
                <a:effectLst/>
                <a:latin typeface="Times New Roman" panose="02020603050405020304" pitchFamily="18" charset="0"/>
              </a:rPr>
              <a:t>phân</a:t>
            </a:r>
            <a:r>
              <a:rPr lang="en-US" sz="3600" b="1" i="1" u="none" strike="noStrike" dirty="0">
                <a:solidFill>
                  <a:srgbClr val="000000"/>
                </a:solidFill>
                <a:effectLst/>
                <a:latin typeface="Times New Roman" panose="02020603050405020304" pitchFamily="18" charset="0"/>
              </a:rPr>
              <a:t> </a:t>
            </a:r>
            <a:r>
              <a:rPr lang="en-US" sz="3600" b="1" i="1" u="none" strike="noStrike" dirty="0" err="1">
                <a:solidFill>
                  <a:srgbClr val="000000"/>
                </a:solidFill>
                <a:effectLst/>
                <a:latin typeface="Times New Roman" panose="02020603050405020304" pitchFamily="18" charset="0"/>
              </a:rPr>
              <a:t>tích</a:t>
            </a:r>
            <a:r>
              <a:rPr lang="en-US" sz="3600" b="1" i="1" u="none" strike="noStrike" dirty="0">
                <a:solidFill>
                  <a:srgbClr val="000000"/>
                </a:solidFill>
                <a:effectLst/>
                <a:latin typeface="Times New Roman" panose="02020603050405020304" pitchFamily="18" charset="0"/>
              </a:rPr>
              <a:t> </a:t>
            </a:r>
            <a:r>
              <a:rPr lang="en-US" sz="3600" b="1" i="1" u="none" strike="noStrike" dirty="0" err="1">
                <a:solidFill>
                  <a:srgbClr val="000000"/>
                </a:solidFill>
                <a:effectLst/>
                <a:latin typeface="Times New Roman" panose="02020603050405020304" pitchFamily="18" charset="0"/>
              </a:rPr>
              <a:t>để</a:t>
            </a:r>
            <a:r>
              <a:rPr lang="en-US" sz="3600" b="1" i="1" u="none" strike="noStrike" dirty="0">
                <a:solidFill>
                  <a:srgbClr val="000000"/>
                </a:solidFill>
                <a:effectLst/>
                <a:latin typeface="Times New Roman" panose="02020603050405020304" pitchFamily="18" charset="0"/>
              </a:rPr>
              <a:t> </a:t>
            </a:r>
            <a:r>
              <a:rPr lang="en-US" sz="3600" b="1" i="1" u="none" strike="noStrike" dirty="0" err="1">
                <a:solidFill>
                  <a:srgbClr val="000000"/>
                </a:solidFill>
                <a:effectLst/>
                <a:latin typeface="Times New Roman" panose="02020603050405020304" pitchFamily="18" charset="0"/>
              </a:rPr>
              <a:t>phục</a:t>
            </a:r>
            <a:r>
              <a:rPr lang="en-US" sz="3600" b="1" i="1" u="none" strike="noStrike" dirty="0">
                <a:solidFill>
                  <a:srgbClr val="000000"/>
                </a:solidFill>
                <a:effectLst/>
                <a:latin typeface="Times New Roman" panose="02020603050405020304" pitchFamily="18" charset="0"/>
              </a:rPr>
              <a:t> </a:t>
            </a:r>
            <a:r>
              <a:rPr lang="en-US" sz="3600" b="1" i="1" u="none" strike="noStrike" dirty="0" err="1">
                <a:solidFill>
                  <a:srgbClr val="000000"/>
                </a:solidFill>
                <a:effectLst/>
                <a:latin typeface="Times New Roman" panose="02020603050405020304" pitchFamily="18" charset="0"/>
              </a:rPr>
              <a:t>vụ</a:t>
            </a:r>
            <a:r>
              <a:rPr lang="en-US" sz="3600" b="1" i="1" u="none" strike="noStrike" dirty="0">
                <a:solidFill>
                  <a:srgbClr val="000000"/>
                </a:solidFill>
                <a:effectLst/>
                <a:latin typeface="Times New Roman" panose="02020603050405020304" pitchFamily="18" charset="0"/>
              </a:rPr>
              <a:t> marketing</a:t>
            </a:r>
            <a:endParaRPr lang="en-US" sz="3600" b="1" i="1" dirty="0">
              <a:solidFill>
                <a:srgbClr val="000000"/>
              </a:solidFill>
              <a:latin typeface="Times New Roman" panose="02020603050405020304" pitchFamily="18" charset="0"/>
            </a:endParaRPr>
          </a:p>
          <a:p>
            <a:pPr lvl="0" algn="l">
              <a:lnSpc>
                <a:spcPts val="3919"/>
              </a:lnSpc>
              <a:spcBef>
                <a:spcPct val="0"/>
              </a:spcBef>
            </a:pPr>
            <a:r>
              <a:rPr lang="vi-VN" sz="2800" b="0" i="0" u="none" strike="noStrike" dirty="0">
                <a:solidFill>
                  <a:srgbClr val="000000"/>
                </a:solidFill>
                <a:effectLst/>
                <a:latin typeface="Times New Roman" panose="02020603050405020304" pitchFamily="18" charset="0"/>
              </a:rPr>
              <a:t>Mô tả:</a:t>
            </a:r>
            <a:endParaRPr lang="en-US" sz="2800" dirty="0">
              <a:solidFill>
                <a:srgbClr val="000000"/>
              </a:solidFill>
              <a:latin typeface="Times New Roman" panose="02020603050405020304" pitchFamily="18" charset="0"/>
            </a:endParaRPr>
          </a:p>
          <a:p>
            <a:pPr marL="457200" lvl="0" indent="-457200" algn="l">
              <a:lnSpc>
                <a:spcPts val="3919"/>
              </a:lnSpc>
              <a:spcBef>
                <a:spcPct val="0"/>
              </a:spcBef>
              <a:buFont typeface="Wingdings" panose="05000000000000000000" pitchFamily="2" charset="2"/>
              <a:buChar char="Ø"/>
            </a:pPr>
            <a:r>
              <a:rPr lang="vi-VN" sz="3200" b="0" i="0" u="none" strike="noStrike" dirty="0">
                <a:solidFill>
                  <a:srgbClr val="000000"/>
                </a:solidFill>
                <a:effectLst/>
                <a:latin typeface="Times New Roman" panose="02020603050405020304" pitchFamily="18" charset="0"/>
              </a:rPr>
              <a:t>Quy trình hoạt động sẽ chủ yếu tập trung vào việc thu thập dữ liệu người dùng, phân tích và cung cấp báo cáo chi tiết về hành vi của khách </a:t>
            </a:r>
            <a:r>
              <a:rPr lang="vi-VN" sz="3200" b="0" i="0" u="none" strike="noStrike">
                <a:solidFill>
                  <a:srgbClr val="000000"/>
                </a:solidFill>
                <a:effectLst/>
                <a:latin typeface="Times New Roman" panose="02020603050405020304" pitchFamily="18" charset="0"/>
              </a:rPr>
              <a:t>truy cập</a:t>
            </a:r>
            <a:r>
              <a:rPr lang="en-US" sz="3200" b="0" i="0" u="none" strike="noStrike">
                <a:solidFill>
                  <a:srgbClr val="000000"/>
                </a:solidFill>
                <a:effectLst/>
                <a:latin typeface="Times New Roman" panose="02020603050405020304" pitchFamily="18" charset="0"/>
              </a:rPr>
              <a:t> </a:t>
            </a:r>
            <a:r>
              <a:rPr lang="vi-VN" sz="3200" b="0" i="0" u="none" strike="noStrike">
                <a:solidFill>
                  <a:srgbClr val="000000"/>
                </a:solidFill>
                <a:effectLst/>
                <a:latin typeface="Times New Roman" panose="02020603050405020304" pitchFamily="18" charset="0"/>
              </a:rPr>
              <a:t>Quy </a:t>
            </a:r>
            <a:r>
              <a:rPr lang="vi-VN" sz="3200" b="0" i="0" u="none" strike="noStrike" dirty="0">
                <a:solidFill>
                  <a:srgbClr val="000000"/>
                </a:solidFill>
                <a:effectLst/>
                <a:latin typeface="Times New Roman" panose="02020603050405020304" pitchFamily="18" charset="0"/>
              </a:rPr>
              <a:t>trình:</a:t>
            </a:r>
            <a:endParaRPr lang="en-US" sz="3200" b="0" i="0" u="none" strike="noStrike" dirty="0">
              <a:solidFill>
                <a:srgbClr val="000000"/>
              </a:solidFill>
              <a:effectLst/>
              <a:latin typeface="Times New Roman" panose="02020603050405020304" pitchFamily="18" charset="0"/>
            </a:endParaRPr>
          </a:p>
          <a:p>
            <a:pPr marL="457200" lvl="0" indent="-457200" algn="l">
              <a:lnSpc>
                <a:spcPts val="3919"/>
              </a:lnSpc>
              <a:spcBef>
                <a:spcPct val="0"/>
              </a:spcBef>
              <a:buFont typeface="Arial" panose="020B0604020202020204" pitchFamily="34" charset="0"/>
              <a:buChar char="•"/>
            </a:pPr>
            <a:r>
              <a:rPr lang="vi-VN" sz="3200" b="0" i="0" u="none" strike="noStrike" dirty="0">
                <a:solidFill>
                  <a:srgbClr val="000000"/>
                </a:solidFill>
                <a:effectLst/>
                <a:latin typeface="Times New Roman" panose="02020603050405020304" pitchFamily="18" charset="0"/>
              </a:rPr>
              <a:t>Người dùng nhập từ khóa vào thanh Tìm kiếm.</a:t>
            </a:r>
            <a:endParaRPr lang="en-US" sz="3200" b="0" i="0" u="none" strike="noStrike" dirty="0">
              <a:solidFill>
                <a:srgbClr val="000000"/>
              </a:solidFill>
              <a:effectLst/>
              <a:latin typeface="Times New Roman" panose="02020603050405020304" pitchFamily="18" charset="0"/>
            </a:endParaRPr>
          </a:p>
          <a:p>
            <a:pPr marL="457200" lvl="0" indent="-457200" algn="l">
              <a:lnSpc>
                <a:spcPts val="3919"/>
              </a:lnSpc>
              <a:spcBef>
                <a:spcPct val="0"/>
              </a:spcBef>
              <a:buFont typeface="Arial" panose="020B0604020202020204" pitchFamily="34" charset="0"/>
              <a:buChar char="•"/>
            </a:pPr>
            <a:r>
              <a:rPr lang="vi-VN" sz="3200" b="0" i="0" u="none" strike="noStrike" dirty="0">
                <a:solidFill>
                  <a:srgbClr val="000000"/>
                </a:solidFill>
                <a:effectLst/>
                <a:latin typeface="Times New Roman" panose="02020603050405020304" pitchFamily="18" charset="0"/>
              </a:rPr>
              <a:t>Kết quả tìm kiếm sẽ hiển thị các sản phẩm liên quan</a:t>
            </a:r>
          </a:p>
          <a:p>
            <a:pPr lvl="0" algn="l">
              <a:lnSpc>
                <a:spcPts val="3919"/>
              </a:lnSpc>
              <a:spcBef>
                <a:spcPct val="0"/>
              </a:spcBef>
            </a:pPr>
            <a:endParaRPr lang="en-US" sz="3600" dirty="0">
              <a:latin typeface="Quicksand Bold"/>
              <a:ea typeface="Quicksand Bold"/>
              <a:cs typeface="Quicksand Bold"/>
              <a:sym typeface="Quicksand Bold"/>
            </a:endParaRPr>
          </a:p>
        </p:txBody>
      </p:sp>
      <p:pic>
        <p:nvPicPr>
          <p:cNvPr id="6" name="Picture 5" descr="A screenshot of a computer&#10;&#10;Description automatically generated">
            <a:extLst>
              <a:ext uri="{FF2B5EF4-FFF2-40B4-BE49-F238E27FC236}">
                <a16:creationId xmlns:a16="http://schemas.microsoft.com/office/drawing/2014/main" id="{158171D2-C945-B7F9-7D96-52245976C6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2111" y="1946889"/>
            <a:ext cx="9798977" cy="3606294"/>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8BA7F6E9-7BE7-BFF9-F583-848E3AD37F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2111" y="5876160"/>
            <a:ext cx="9798977" cy="3822644"/>
          </a:xfrm>
          <a:prstGeom prst="rect">
            <a:avLst/>
          </a:prstGeom>
        </p:spPr>
      </p:pic>
      <p:sp>
        <p:nvSpPr>
          <p:cNvPr id="9" name="Freeform 37">
            <a:extLst>
              <a:ext uri="{FF2B5EF4-FFF2-40B4-BE49-F238E27FC236}">
                <a16:creationId xmlns:a16="http://schemas.microsoft.com/office/drawing/2014/main" id="{5DD30415-188F-8739-5B58-71ED54404BFF}"/>
              </a:ext>
            </a:extLst>
          </p:cNvPr>
          <p:cNvSpPr/>
          <p:nvPr/>
        </p:nvSpPr>
        <p:spPr>
          <a:xfrm>
            <a:off x="16319153" y="106359"/>
            <a:ext cx="1833306" cy="1590675"/>
          </a:xfrm>
          <a:custGeom>
            <a:avLst/>
            <a:gdLst/>
            <a:ahLst/>
            <a:cxnLst/>
            <a:rect l="l" t="t" r="r" b="b"/>
            <a:pathLst>
              <a:path w="1611423" h="1341510">
                <a:moveTo>
                  <a:pt x="0" y="0"/>
                </a:moveTo>
                <a:lnTo>
                  <a:pt x="1611423" y="0"/>
                </a:lnTo>
                <a:lnTo>
                  <a:pt x="1611423" y="1341510"/>
                </a:lnTo>
                <a:lnTo>
                  <a:pt x="0" y="1341510"/>
                </a:lnTo>
                <a:lnTo>
                  <a:pt x="0" y="0"/>
                </a:lnTo>
                <a:close/>
              </a:path>
            </a:pathLst>
          </a:custGeom>
          <a:blipFill>
            <a:blip r:embed="rId5"/>
            <a:stretch>
              <a:fillRect/>
            </a:stretch>
          </a:blipFill>
        </p:spPr>
        <p:txBody>
          <a:bodyPr/>
          <a:lstStyle/>
          <a:p>
            <a:endParaRPr lang="en-US"/>
          </a:p>
        </p:txBody>
      </p:sp>
    </p:spTree>
    <p:extLst>
      <p:ext uri="{BB962C8B-B14F-4D97-AF65-F5344CB8AC3E}">
        <p14:creationId xmlns:p14="http://schemas.microsoft.com/office/powerpoint/2010/main" val="1816930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44222B-4C85-870D-45C0-349B3B917634}"/>
              </a:ext>
            </a:extLst>
          </p:cNvPr>
          <p:cNvSpPr txBox="1"/>
          <p:nvPr/>
        </p:nvSpPr>
        <p:spPr>
          <a:xfrm>
            <a:off x="381000" y="266700"/>
            <a:ext cx="12420600" cy="500137"/>
          </a:xfrm>
          <a:prstGeom prst="rect">
            <a:avLst/>
          </a:prstGeom>
        </p:spPr>
        <p:txBody>
          <a:bodyPr wrap="square" lIns="0" tIns="0" rIns="0" bIns="0" rtlCol="0" anchor="t">
            <a:spAutoFit/>
          </a:bodyPr>
          <a:lstStyle/>
          <a:p>
            <a:pPr marL="0" lvl="0" indent="0" algn="l">
              <a:lnSpc>
                <a:spcPts val="3919"/>
              </a:lnSpc>
              <a:spcBef>
                <a:spcPct val="0"/>
              </a:spcBef>
            </a:pPr>
            <a:r>
              <a:rPr lang="en-US" sz="3600" b="1">
                <a:latin typeface="Quicksand Bold"/>
                <a:ea typeface="Quicksand Bold"/>
                <a:cs typeface="Quicksand Bold"/>
                <a:sym typeface="Quicksand Bold"/>
              </a:rPr>
              <a:t>IV. Quy trình và các chức năng dự kiến của hệ thống </a:t>
            </a:r>
            <a:endParaRPr lang="en-US" sz="3600" b="1" dirty="0">
              <a:latin typeface="Quicksand Bold"/>
              <a:ea typeface="Quicksand Bold"/>
              <a:cs typeface="Quicksand Bold"/>
              <a:sym typeface="Quicksand Bold"/>
            </a:endParaRPr>
          </a:p>
        </p:txBody>
      </p:sp>
      <p:sp>
        <p:nvSpPr>
          <p:cNvPr id="3" name="TextBox 2">
            <a:extLst>
              <a:ext uri="{FF2B5EF4-FFF2-40B4-BE49-F238E27FC236}">
                <a16:creationId xmlns:a16="http://schemas.microsoft.com/office/drawing/2014/main" id="{553B1AAA-1605-B2CC-F1B6-F446D3BC670B}"/>
              </a:ext>
            </a:extLst>
          </p:cNvPr>
          <p:cNvSpPr txBox="1"/>
          <p:nvPr/>
        </p:nvSpPr>
        <p:spPr>
          <a:xfrm>
            <a:off x="381000" y="1153142"/>
            <a:ext cx="10972800" cy="470770"/>
          </a:xfrm>
          <a:prstGeom prst="rect">
            <a:avLst/>
          </a:prstGeom>
        </p:spPr>
        <p:txBody>
          <a:bodyPr wrap="square" lIns="0" tIns="0" rIns="0" bIns="0" rtlCol="0" anchor="t">
            <a:spAutoFit/>
          </a:bodyPr>
          <a:lstStyle/>
          <a:p>
            <a:pPr marL="0" lvl="0" indent="0" algn="l">
              <a:lnSpc>
                <a:spcPts val="3919"/>
              </a:lnSpc>
              <a:spcBef>
                <a:spcPct val="0"/>
              </a:spcBef>
            </a:pPr>
            <a:r>
              <a:rPr lang="en-US" sz="3200" b="1">
                <a:solidFill>
                  <a:srgbClr val="000000"/>
                </a:solidFill>
                <a:latin typeface="Times New Roman" panose="02020603050405020304" pitchFamily="18" charset="0"/>
              </a:rPr>
              <a:t>5</a:t>
            </a:r>
            <a:r>
              <a:rPr lang="en-US" sz="3200" b="1" i="0" u="none" strike="noStrike">
                <a:solidFill>
                  <a:srgbClr val="000000"/>
                </a:solidFill>
                <a:effectLst/>
                <a:latin typeface="Times New Roman" panose="02020603050405020304" pitchFamily="18" charset="0"/>
              </a:rPr>
              <a:t>. Một số quy trình phổ biến khác và chức năng dự kiến</a:t>
            </a:r>
            <a:endParaRPr lang="en-US" sz="3200" b="1" dirty="0">
              <a:latin typeface="Quicksand Bold"/>
              <a:ea typeface="Quicksand Bold"/>
              <a:cs typeface="Quicksand Bold"/>
              <a:sym typeface="Quicksand Bold"/>
            </a:endParaRPr>
          </a:p>
        </p:txBody>
      </p:sp>
      <p:sp>
        <p:nvSpPr>
          <p:cNvPr id="10" name="TextBox 9">
            <a:extLst>
              <a:ext uri="{FF2B5EF4-FFF2-40B4-BE49-F238E27FC236}">
                <a16:creationId xmlns:a16="http://schemas.microsoft.com/office/drawing/2014/main" id="{8DE35E6F-B867-D7D7-2E50-F2502115FB77}"/>
              </a:ext>
            </a:extLst>
          </p:cNvPr>
          <p:cNvSpPr txBox="1"/>
          <p:nvPr/>
        </p:nvSpPr>
        <p:spPr>
          <a:xfrm>
            <a:off x="381000" y="1862086"/>
            <a:ext cx="10972800" cy="470770"/>
          </a:xfrm>
          <a:prstGeom prst="rect">
            <a:avLst/>
          </a:prstGeom>
        </p:spPr>
        <p:txBody>
          <a:bodyPr wrap="square" lIns="0" tIns="0" rIns="0" bIns="0" rtlCol="0" anchor="t">
            <a:spAutoFit/>
          </a:bodyPr>
          <a:lstStyle/>
          <a:p>
            <a:pPr marL="0" lvl="0" indent="0" algn="l">
              <a:lnSpc>
                <a:spcPts val="3919"/>
              </a:lnSpc>
              <a:spcBef>
                <a:spcPct val="0"/>
              </a:spcBef>
            </a:pPr>
            <a:r>
              <a:rPr lang="en-US" sz="3200" b="1">
                <a:solidFill>
                  <a:srgbClr val="000000"/>
                </a:solidFill>
                <a:latin typeface="Times New Roman" panose="02020603050405020304" pitchFamily="18" charset="0"/>
                <a:ea typeface="Quicksand Bold"/>
                <a:cs typeface="Quicksand Bold"/>
                <a:sym typeface="Quicksand Bold"/>
              </a:rPr>
              <a:t>a. Một số quy trình phổ biến khác</a:t>
            </a:r>
            <a:endParaRPr lang="en-US" sz="3200" b="1" dirty="0">
              <a:latin typeface="Quicksand Bold"/>
              <a:ea typeface="Quicksand Bold"/>
              <a:cs typeface="Quicksand Bold"/>
              <a:sym typeface="Quicksand Bold"/>
            </a:endParaRPr>
          </a:p>
        </p:txBody>
      </p:sp>
      <p:sp>
        <p:nvSpPr>
          <p:cNvPr id="4" name="TextBox 3">
            <a:extLst>
              <a:ext uri="{FF2B5EF4-FFF2-40B4-BE49-F238E27FC236}">
                <a16:creationId xmlns:a16="http://schemas.microsoft.com/office/drawing/2014/main" id="{23B8A88C-B174-D291-AC29-AD2F85AA145E}"/>
              </a:ext>
            </a:extLst>
          </p:cNvPr>
          <p:cNvSpPr txBox="1"/>
          <p:nvPr/>
        </p:nvSpPr>
        <p:spPr>
          <a:xfrm>
            <a:off x="381000" y="2332856"/>
            <a:ext cx="9453716" cy="7131761"/>
          </a:xfrm>
          <a:prstGeom prst="rect">
            <a:avLst/>
          </a:prstGeom>
        </p:spPr>
        <p:txBody>
          <a:bodyPr wrap="square" lIns="0" tIns="0" rIns="0" bIns="0" rtlCol="0" anchor="t">
            <a:spAutoFit/>
          </a:bodyPr>
          <a:lstStyle/>
          <a:p>
            <a:pPr>
              <a:lnSpc>
                <a:spcPct val="200000"/>
              </a:lnSpc>
              <a:spcBef>
                <a:spcPct val="0"/>
              </a:spcBef>
            </a:pPr>
            <a:r>
              <a:rPr lang="vi-VN" sz="4000" b="1" i="1" u="none" strike="noStrike" dirty="0">
                <a:solidFill>
                  <a:srgbClr val="000000"/>
                </a:solidFill>
                <a:effectLst/>
                <a:latin typeface="Times New Roman" panose="02020603050405020304" pitchFamily="18" charset="0"/>
              </a:rPr>
              <a:t>Quy trình thanh toán khi đặt đơn hàn</a:t>
            </a:r>
            <a:r>
              <a:rPr lang="en-US" sz="4000" b="1" i="1" u="none" strike="noStrike" dirty="0">
                <a:solidFill>
                  <a:srgbClr val="000000"/>
                </a:solidFill>
                <a:effectLst/>
                <a:latin typeface="Times New Roman" panose="02020603050405020304" pitchFamily="18" charset="0"/>
              </a:rPr>
              <a:t>g</a:t>
            </a:r>
            <a:r>
              <a:rPr lang="vi-VN" sz="4000" b="1" i="0" u="none" strike="noStrike" dirty="0">
                <a:solidFill>
                  <a:srgbClr val="000000"/>
                </a:solidFill>
                <a:effectLst/>
                <a:latin typeface="Times New Roman" panose="02020603050405020304" pitchFamily="18" charset="0"/>
              </a:rPr>
              <a:t>:</a:t>
            </a:r>
            <a:endParaRPr lang="en-US" sz="4000" b="1" dirty="0">
              <a:solidFill>
                <a:srgbClr val="000000"/>
              </a:solidFill>
              <a:latin typeface="Times New Roman" panose="02020603050405020304" pitchFamily="18" charset="0"/>
            </a:endParaRPr>
          </a:p>
          <a:p>
            <a:pPr marL="285750" lvl="0" indent="-285750" algn="l">
              <a:lnSpc>
                <a:spcPct val="200000"/>
              </a:lnSpc>
              <a:spcBef>
                <a:spcPct val="0"/>
              </a:spcBef>
              <a:buFont typeface="Wingdings" panose="05000000000000000000" pitchFamily="2" charset="2"/>
              <a:buChar char="Ø"/>
            </a:pPr>
            <a:r>
              <a:rPr lang="vi-VN" sz="2800" i="0" u="none" strike="noStrike" dirty="0">
                <a:solidFill>
                  <a:srgbClr val="000000"/>
                </a:solidFill>
                <a:effectLst/>
                <a:latin typeface="Times New Roman" panose="02020603050405020304" pitchFamily="18" charset="0"/>
              </a:rPr>
              <a:t>Bước 1: Thông tin liên hệ (Contact Information)</a:t>
            </a:r>
            <a:endParaRPr lang="en-US" sz="2800" i="0" u="none" strike="noStrike" dirty="0">
              <a:solidFill>
                <a:srgbClr val="000000"/>
              </a:solidFill>
              <a:effectLst/>
              <a:latin typeface="Times New Roman" panose="02020603050405020304" pitchFamily="18" charset="0"/>
            </a:endParaRPr>
          </a:p>
          <a:p>
            <a:pPr marL="285750" lvl="0" indent="-285750" algn="l">
              <a:lnSpc>
                <a:spcPct val="200000"/>
              </a:lnSpc>
              <a:spcBef>
                <a:spcPct val="0"/>
              </a:spcBef>
              <a:buFont typeface="Wingdings" panose="05000000000000000000" pitchFamily="2" charset="2"/>
              <a:buChar char="Ø"/>
            </a:pPr>
            <a:r>
              <a:rPr lang="en-US" sz="2800" i="0" u="none" strike="noStrike" dirty="0" err="1">
                <a:solidFill>
                  <a:srgbClr val="000000"/>
                </a:solidFill>
                <a:effectLst/>
                <a:latin typeface="Times New Roman" panose="02020603050405020304" pitchFamily="18" charset="0"/>
              </a:rPr>
              <a:t>Bước</a:t>
            </a:r>
            <a:r>
              <a:rPr lang="en-US" sz="2800" i="0" u="none" strike="noStrike" dirty="0">
                <a:solidFill>
                  <a:srgbClr val="000000"/>
                </a:solidFill>
                <a:effectLst/>
                <a:latin typeface="Times New Roman" panose="02020603050405020304" pitchFamily="18" charset="0"/>
              </a:rPr>
              <a:t> 2: Thông tin </a:t>
            </a:r>
            <a:r>
              <a:rPr lang="en-US" sz="2800" i="0" u="none" strike="noStrike" dirty="0" err="1">
                <a:solidFill>
                  <a:srgbClr val="000000"/>
                </a:solidFill>
                <a:effectLst/>
                <a:latin typeface="Times New Roman" panose="02020603050405020304" pitchFamily="18" charset="0"/>
              </a:rPr>
              <a:t>giao</a:t>
            </a:r>
            <a:r>
              <a:rPr lang="en-US" sz="2800" i="0" u="none" strike="noStrike" dirty="0">
                <a:solidFill>
                  <a:srgbClr val="000000"/>
                </a:solidFill>
                <a:effectLst/>
                <a:latin typeface="Times New Roman" panose="02020603050405020304" pitchFamily="18" charset="0"/>
              </a:rPr>
              <a:t> </a:t>
            </a:r>
            <a:r>
              <a:rPr lang="en-US" sz="2800" i="0" u="none" strike="noStrike" dirty="0" err="1">
                <a:solidFill>
                  <a:srgbClr val="000000"/>
                </a:solidFill>
                <a:effectLst/>
                <a:latin typeface="Times New Roman" panose="02020603050405020304" pitchFamily="18" charset="0"/>
              </a:rPr>
              <a:t>hàng</a:t>
            </a:r>
            <a:r>
              <a:rPr lang="en-US" sz="2800" i="0" u="none" strike="noStrike" dirty="0">
                <a:solidFill>
                  <a:srgbClr val="000000"/>
                </a:solidFill>
                <a:effectLst/>
                <a:latin typeface="Times New Roman" panose="02020603050405020304" pitchFamily="18" charset="0"/>
              </a:rPr>
              <a:t> (Shipping Address)</a:t>
            </a:r>
          </a:p>
          <a:p>
            <a:pPr marL="285750" lvl="0" indent="-285750" algn="l">
              <a:lnSpc>
                <a:spcPct val="200000"/>
              </a:lnSpc>
              <a:spcBef>
                <a:spcPct val="0"/>
              </a:spcBef>
              <a:buFont typeface="Wingdings" panose="05000000000000000000" pitchFamily="2" charset="2"/>
              <a:buChar char="Ø"/>
            </a:pPr>
            <a:r>
              <a:rPr lang="en-US" sz="2800" i="0" u="none" strike="noStrike" dirty="0" err="1">
                <a:solidFill>
                  <a:srgbClr val="000000"/>
                </a:solidFill>
                <a:effectLst/>
                <a:latin typeface="Times New Roman" panose="02020603050405020304" pitchFamily="18" charset="0"/>
              </a:rPr>
              <a:t>Bước</a:t>
            </a:r>
            <a:r>
              <a:rPr lang="en-US" sz="2800" i="0" u="none" strike="noStrike" dirty="0">
                <a:solidFill>
                  <a:srgbClr val="000000"/>
                </a:solidFill>
                <a:effectLst/>
                <a:latin typeface="Times New Roman" panose="02020603050405020304" pitchFamily="18" charset="0"/>
              </a:rPr>
              <a:t> 3: </a:t>
            </a:r>
            <a:r>
              <a:rPr lang="en-US" sz="2800" i="0" u="none" strike="noStrike" dirty="0" err="1">
                <a:solidFill>
                  <a:srgbClr val="000000"/>
                </a:solidFill>
                <a:effectLst/>
                <a:latin typeface="Times New Roman" panose="02020603050405020304" pitchFamily="18" charset="0"/>
              </a:rPr>
              <a:t>Tùy</a:t>
            </a:r>
            <a:r>
              <a:rPr lang="en-US" sz="2800" i="0" u="none" strike="noStrike" dirty="0">
                <a:solidFill>
                  <a:srgbClr val="000000"/>
                </a:solidFill>
                <a:effectLst/>
                <a:latin typeface="Times New Roman" panose="02020603050405020304" pitchFamily="18" charset="0"/>
              </a:rPr>
              <a:t> </a:t>
            </a:r>
            <a:r>
              <a:rPr lang="en-US" sz="2800" i="0" u="none" strike="noStrike" dirty="0" err="1">
                <a:solidFill>
                  <a:srgbClr val="000000"/>
                </a:solidFill>
                <a:effectLst/>
                <a:latin typeface="Times New Roman" panose="02020603050405020304" pitchFamily="18" charset="0"/>
              </a:rPr>
              <a:t>chọn</a:t>
            </a:r>
            <a:r>
              <a:rPr lang="en-US" sz="2800" i="0" u="none" strike="noStrike" dirty="0">
                <a:solidFill>
                  <a:srgbClr val="000000"/>
                </a:solidFill>
                <a:effectLst/>
                <a:latin typeface="Times New Roman" panose="02020603050405020304" pitchFamily="18" charset="0"/>
              </a:rPr>
              <a:t> </a:t>
            </a:r>
            <a:r>
              <a:rPr lang="en-US" sz="2800" i="0" u="none" strike="noStrike" dirty="0" err="1">
                <a:solidFill>
                  <a:srgbClr val="000000"/>
                </a:solidFill>
                <a:effectLst/>
                <a:latin typeface="Times New Roman" panose="02020603050405020304" pitchFamily="18" charset="0"/>
              </a:rPr>
              <a:t>vận</a:t>
            </a:r>
            <a:r>
              <a:rPr lang="en-US" sz="2800" i="0" u="none" strike="noStrike" dirty="0">
                <a:solidFill>
                  <a:srgbClr val="000000"/>
                </a:solidFill>
                <a:effectLst/>
                <a:latin typeface="Times New Roman" panose="02020603050405020304" pitchFamily="18" charset="0"/>
              </a:rPr>
              <a:t> </a:t>
            </a:r>
            <a:r>
              <a:rPr lang="en-US" sz="2800" i="0" u="none" strike="noStrike" dirty="0" err="1">
                <a:solidFill>
                  <a:srgbClr val="000000"/>
                </a:solidFill>
                <a:effectLst/>
                <a:latin typeface="Times New Roman" panose="02020603050405020304" pitchFamily="18" charset="0"/>
              </a:rPr>
              <a:t>chuyển</a:t>
            </a:r>
            <a:r>
              <a:rPr lang="en-US" sz="2800" i="0" u="none" strike="noStrike" dirty="0">
                <a:solidFill>
                  <a:srgbClr val="000000"/>
                </a:solidFill>
                <a:effectLst/>
                <a:latin typeface="Times New Roman" panose="02020603050405020304" pitchFamily="18" charset="0"/>
              </a:rPr>
              <a:t> (Shipping Options)</a:t>
            </a:r>
            <a:endParaRPr lang="en-US" sz="2800" dirty="0">
              <a:solidFill>
                <a:srgbClr val="000000"/>
              </a:solidFill>
              <a:latin typeface="Times New Roman" panose="02020603050405020304" pitchFamily="18" charset="0"/>
            </a:endParaRPr>
          </a:p>
          <a:p>
            <a:pPr marL="285750" lvl="0" indent="-285750" algn="l">
              <a:lnSpc>
                <a:spcPct val="200000"/>
              </a:lnSpc>
              <a:spcBef>
                <a:spcPct val="0"/>
              </a:spcBef>
              <a:buFont typeface="Wingdings" panose="05000000000000000000" pitchFamily="2" charset="2"/>
              <a:buChar char="Ø"/>
            </a:pPr>
            <a:r>
              <a:rPr lang="en-US" sz="2800" i="0" u="none" strike="noStrike" dirty="0" err="1">
                <a:solidFill>
                  <a:srgbClr val="000000"/>
                </a:solidFill>
                <a:effectLst/>
                <a:latin typeface="Times New Roman" panose="02020603050405020304" pitchFamily="18" charset="0"/>
              </a:rPr>
              <a:t>Bước</a:t>
            </a:r>
            <a:r>
              <a:rPr lang="en-US" sz="2800" i="0" u="none" strike="noStrike" dirty="0">
                <a:solidFill>
                  <a:srgbClr val="000000"/>
                </a:solidFill>
                <a:effectLst/>
                <a:latin typeface="Times New Roman" panose="02020603050405020304" pitchFamily="18" charset="0"/>
              </a:rPr>
              <a:t> 4: </a:t>
            </a:r>
            <a:r>
              <a:rPr lang="en-US" sz="2800" i="0" u="none" strike="noStrike" dirty="0" err="1">
                <a:solidFill>
                  <a:srgbClr val="000000"/>
                </a:solidFill>
                <a:effectLst/>
                <a:latin typeface="Times New Roman" panose="02020603050405020304" pitchFamily="18" charset="0"/>
              </a:rPr>
              <a:t>Tùy</a:t>
            </a:r>
            <a:r>
              <a:rPr lang="en-US" sz="2800" i="0" u="none" strike="noStrike" dirty="0">
                <a:solidFill>
                  <a:srgbClr val="000000"/>
                </a:solidFill>
                <a:effectLst/>
                <a:latin typeface="Times New Roman" panose="02020603050405020304" pitchFamily="18" charset="0"/>
              </a:rPr>
              <a:t> </a:t>
            </a:r>
            <a:r>
              <a:rPr lang="en-US" sz="2800" i="0" u="none" strike="noStrike" dirty="0" err="1">
                <a:solidFill>
                  <a:srgbClr val="000000"/>
                </a:solidFill>
                <a:effectLst/>
                <a:latin typeface="Times New Roman" panose="02020603050405020304" pitchFamily="18" charset="0"/>
              </a:rPr>
              <a:t>chọn</a:t>
            </a:r>
            <a:r>
              <a:rPr lang="en-US" sz="2800" i="0" u="none" strike="noStrike" dirty="0">
                <a:solidFill>
                  <a:srgbClr val="000000"/>
                </a:solidFill>
                <a:effectLst/>
                <a:latin typeface="Times New Roman" panose="02020603050405020304" pitchFamily="18" charset="0"/>
              </a:rPr>
              <a:t> </a:t>
            </a:r>
            <a:r>
              <a:rPr lang="en-US" sz="2800" i="0" u="none" strike="noStrike" dirty="0" err="1">
                <a:solidFill>
                  <a:srgbClr val="000000"/>
                </a:solidFill>
                <a:effectLst/>
                <a:latin typeface="Times New Roman" panose="02020603050405020304" pitchFamily="18" charset="0"/>
              </a:rPr>
              <a:t>thanh</a:t>
            </a:r>
            <a:r>
              <a:rPr lang="en-US" sz="2800" i="0" u="none" strike="noStrike" dirty="0">
                <a:solidFill>
                  <a:srgbClr val="000000"/>
                </a:solidFill>
                <a:effectLst/>
                <a:latin typeface="Times New Roman" panose="02020603050405020304" pitchFamily="18" charset="0"/>
              </a:rPr>
              <a:t> </a:t>
            </a:r>
            <a:r>
              <a:rPr lang="en-US" sz="2800" i="0" u="none" strike="noStrike" dirty="0" err="1">
                <a:solidFill>
                  <a:srgbClr val="000000"/>
                </a:solidFill>
                <a:effectLst/>
                <a:latin typeface="Times New Roman" panose="02020603050405020304" pitchFamily="18" charset="0"/>
              </a:rPr>
              <a:t>toán</a:t>
            </a:r>
            <a:r>
              <a:rPr lang="en-US" sz="2800" i="0" u="none" strike="noStrike" dirty="0">
                <a:solidFill>
                  <a:srgbClr val="000000"/>
                </a:solidFill>
                <a:effectLst/>
                <a:latin typeface="Times New Roman" panose="02020603050405020304" pitchFamily="18" charset="0"/>
              </a:rPr>
              <a:t> (Payment Options)</a:t>
            </a:r>
          </a:p>
          <a:p>
            <a:pPr marL="285750" lvl="0" indent="-285750" algn="l">
              <a:lnSpc>
                <a:spcPct val="200000"/>
              </a:lnSpc>
              <a:spcBef>
                <a:spcPct val="0"/>
              </a:spcBef>
              <a:buFont typeface="Wingdings" panose="05000000000000000000" pitchFamily="2" charset="2"/>
              <a:buChar char="Ø"/>
            </a:pPr>
            <a:r>
              <a:rPr lang="vi-VN" sz="2800" i="0" u="none" strike="noStrike" dirty="0">
                <a:solidFill>
                  <a:srgbClr val="000000"/>
                </a:solidFill>
                <a:effectLst/>
                <a:latin typeface="Times New Roman" panose="02020603050405020304" pitchFamily="18" charset="0"/>
              </a:rPr>
              <a:t>Bước 5: Xem lại chi tiết đơn hàng (Order Details)</a:t>
            </a:r>
            <a:endParaRPr lang="en-US" sz="2800" dirty="0">
              <a:solidFill>
                <a:srgbClr val="000000"/>
              </a:solidFill>
              <a:latin typeface="Times New Roman" panose="02020603050405020304" pitchFamily="18" charset="0"/>
            </a:endParaRPr>
          </a:p>
          <a:p>
            <a:pPr marL="285750" lvl="0" indent="-285750" algn="l">
              <a:lnSpc>
                <a:spcPct val="200000"/>
              </a:lnSpc>
              <a:spcBef>
                <a:spcPct val="0"/>
              </a:spcBef>
              <a:buFont typeface="Wingdings" panose="05000000000000000000" pitchFamily="2" charset="2"/>
              <a:buChar char="Ø"/>
            </a:pPr>
            <a:r>
              <a:rPr lang="en-US" sz="2800" i="0" u="none" strike="noStrike" dirty="0" err="1">
                <a:solidFill>
                  <a:srgbClr val="000000"/>
                </a:solidFill>
                <a:effectLst/>
                <a:latin typeface="Times New Roman" panose="02020603050405020304" pitchFamily="18" charset="0"/>
              </a:rPr>
              <a:t>Bước</a:t>
            </a:r>
            <a:r>
              <a:rPr lang="en-US" sz="2800" i="0" u="none" strike="noStrike" dirty="0">
                <a:solidFill>
                  <a:srgbClr val="000000"/>
                </a:solidFill>
                <a:effectLst/>
                <a:latin typeface="Times New Roman" panose="02020603050405020304" pitchFamily="18" charset="0"/>
              </a:rPr>
              <a:t> 6: </a:t>
            </a:r>
            <a:r>
              <a:rPr lang="en-US" sz="2800" i="0" u="none" strike="noStrike" dirty="0" err="1">
                <a:solidFill>
                  <a:srgbClr val="000000"/>
                </a:solidFill>
                <a:effectLst/>
                <a:latin typeface="Times New Roman" panose="02020603050405020304" pitchFamily="18" charset="0"/>
              </a:rPr>
              <a:t>Thêm</a:t>
            </a:r>
            <a:r>
              <a:rPr lang="en-US" sz="2800" i="0" u="none" strike="noStrike" dirty="0">
                <a:solidFill>
                  <a:srgbClr val="000000"/>
                </a:solidFill>
                <a:effectLst/>
                <a:latin typeface="Times New Roman" panose="02020603050405020304" pitchFamily="18" charset="0"/>
              </a:rPr>
              <a:t> </a:t>
            </a:r>
            <a:r>
              <a:rPr lang="en-US" sz="2800" i="0" u="none" strike="noStrike" dirty="0" err="1">
                <a:solidFill>
                  <a:srgbClr val="000000"/>
                </a:solidFill>
                <a:effectLst/>
                <a:latin typeface="Times New Roman" panose="02020603050405020304" pitchFamily="18" charset="0"/>
              </a:rPr>
              <a:t>ghi</a:t>
            </a:r>
            <a:r>
              <a:rPr lang="en-US" sz="2800" i="0" u="none" strike="noStrike" dirty="0">
                <a:solidFill>
                  <a:srgbClr val="000000"/>
                </a:solidFill>
                <a:effectLst/>
                <a:latin typeface="Times New Roman" panose="02020603050405020304" pitchFamily="18" charset="0"/>
              </a:rPr>
              <a:t> </a:t>
            </a:r>
            <a:r>
              <a:rPr lang="en-US" sz="2800" i="0" u="none" strike="noStrike" dirty="0" err="1">
                <a:solidFill>
                  <a:srgbClr val="000000"/>
                </a:solidFill>
                <a:effectLst/>
                <a:latin typeface="Times New Roman" panose="02020603050405020304" pitchFamily="18" charset="0"/>
              </a:rPr>
              <a:t>chú</a:t>
            </a:r>
            <a:r>
              <a:rPr lang="en-US" sz="2800" i="0" u="none" strike="noStrike" dirty="0">
                <a:solidFill>
                  <a:srgbClr val="000000"/>
                </a:solidFill>
                <a:effectLst/>
                <a:latin typeface="Times New Roman" panose="02020603050405020304" pitchFamily="18" charset="0"/>
              </a:rPr>
              <a:t> </a:t>
            </a:r>
            <a:r>
              <a:rPr lang="en-US" sz="2800" i="0" u="none" strike="noStrike" dirty="0" err="1">
                <a:solidFill>
                  <a:srgbClr val="000000"/>
                </a:solidFill>
                <a:effectLst/>
                <a:latin typeface="Times New Roman" panose="02020603050405020304" pitchFamily="18" charset="0"/>
              </a:rPr>
              <a:t>cho</a:t>
            </a:r>
            <a:r>
              <a:rPr lang="en-US" sz="2800" i="0" u="none" strike="noStrike" dirty="0">
                <a:solidFill>
                  <a:srgbClr val="000000"/>
                </a:solidFill>
                <a:effectLst/>
                <a:latin typeface="Times New Roman" panose="02020603050405020304" pitchFamily="18" charset="0"/>
              </a:rPr>
              <a:t> </a:t>
            </a:r>
            <a:r>
              <a:rPr lang="en-US" sz="2800" i="0" u="none" strike="noStrike" dirty="0" err="1">
                <a:solidFill>
                  <a:srgbClr val="000000"/>
                </a:solidFill>
                <a:effectLst/>
                <a:latin typeface="Times New Roman" panose="02020603050405020304" pitchFamily="18" charset="0"/>
              </a:rPr>
              <a:t>đơn</a:t>
            </a:r>
            <a:r>
              <a:rPr lang="en-US" sz="2800" i="0" u="none" strike="noStrike" dirty="0">
                <a:solidFill>
                  <a:srgbClr val="000000"/>
                </a:solidFill>
                <a:effectLst/>
                <a:latin typeface="Times New Roman" panose="02020603050405020304" pitchFamily="18" charset="0"/>
              </a:rPr>
              <a:t> </a:t>
            </a:r>
            <a:r>
              <a:rPr lang="en-US" sz="2800" i="0" u="none" strike="noStrike" dirty="0" err="1">
                <a:solidFill>
                  <a:srgbClr val="000000"/>
                </a:solidFill>
                <a:effectLst/>
                <a:latin typeface="Times New Roman" panose="02020603050405020304" pitchFamily="18" charset="0"/>
              </a:rPr>
              <a:t>hàng</a:t>
            </a:r>
            <a:r>
              <a:rPr lang="en-US" sz="2800" i="0" u="none" strike="noStrike" dirty="0">
                <a:solidFill>
                  <a:srgbClr val="000000"/>
                </a:solidFill>
                <a:effectLst/>
                <a:latin typeface="Times New Roman" panose="02020603050405020304" pitchFamily="18" charset="0"/>
              </a:rPr>
              <a:t> (Add a note to your order)</a:t>
            </a:r>
          </a:p>
          <a:p>
            <a:pPr marL="285750" lvl="0" indent="-285750" algn="l">
              <a:lnSpc>
                <a:spcPct val="200000"/>
              </a:lnSpc>
              <a:spcBef>
                <a:spcPct val="0"/>
              </a:spcBef>
              <a:buFont typeface="Wingdings" panose="05000000000000000000" pitchFamily="2" charset="2"/>
              <a:buChar char="Ø"/>
            </a:pPr>
            <a:r>
              <a:rPr lang="vi-VN" sz="2800" i="0" u="none" strike="noStrike" dirty="0">
                <a:solidFill>
                  <a:srgbClr val="000000"/>
                </a:solidFill>
                <a:effectLst/>
                <a:latin typeface="Times New Roman" panose="02020603050405020304" pitchFamily="18" charset="0"/>
              </a:rPr>
              <a:t>Bước 7: Xác nhận đơn hàng</a:t>
            </a:r>
            <a:endParaRPr lang="en-US" sz="2800" dirty="0">
              <a:latin typeface="Quicksand Bold"/>
              <a:ea typeface="Quicksand Bold"/>
              <a:cs typeface="Quicksand Bold"/>
              <a:sym typeface="Quicksand Bold"/>
            </a:endParaRPr>
          </a:p>
        </p:txBody>
      </p:sp>
      <p:pic>
        <p:nvPicPr>
          <p:cNvPr id="1026" name="Picture 2">
            <a:extLst>
              <a:ext uri="{FF2B5EF4-FFF2-40B4-BE49-F238E27FC236}">
                <a16:creationId xmlns:a16="http://schemas.microsoft.com/office/drawing/2014/main" id="{22EBD11E-812B-B4C6-ACA4-0C4366083D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0" y="1862086"/>
            <a:ext cx="7704060" cy="35400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8AADB16-4077-5F66-239D-7563B8DAD3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0" y="5640330"/>
            <a:ext cx="7704060" cy="3493528"/>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37">
            <a:extLst>
              <a:ext uri="{FF2B5EF4-FFF2-40B4-BE49-F238E27FC236}">
                <a16:creationId xmlns:a16="http://schemas.microsoft.com/office/drawing/2014/main" id="{BDD217AD-1319-4F69-1EE7-6482989C9B34}"/>
              </a:ext>
            </a:extLst>
          </p:cNvPr>
          <p:cNvSpPr/>
          <p:nvPr/>
        </p:nvSpPr>
        <p:spPr>
          <a:xfrm>
            <a:off x="16319153" y="106359"/>
            <a:ext cx="1833306" cy="1590675"/>
          </a:xfrm>
          <a:custGeom>
            <a:avLst/>
            <a:gdLst/>
            <a:ahLst/>
            <a:cxnLst/>
            <a:rect l="l" t="t" r="r" b="b"/>
            <a:pathLst>
              <a:path w="1611423" h="1341510">
                <a:moveTo>
                  <a:pt x="0" y="0"/>
                </a:moveTo>
                <a:lnTo>
                  <a:pt x="1611423" y="0"/>
                </a:lnTo>
                <a:lnTo>
                  <a:pt x="1611423" y="1341510"/>
                </a:lnTo>
                <a:lnTo>
                  <a:pt x="0" y="1341510"/>
                </a:lnTo>
                <a:lnTo>
                  <a:pt x="0" y="0"/>
                </a:lnTo>
                <a:close/>
              </a:path>
            </a:pathLst>
          </a:custGeom>
          <a:blipFill>
            <a:blip r:embed="rId5"/>
            <a:stretch>
              <a:fillRect/>
            </a:stretch>
          </a:blipFill>
        </p:spPr>
        <p:txBody>
          <a:bodyPr/>
          <a:lstStyle/>
          <a:p>
            <a:endParaRPr lang="en-US"/>
          </a:p>
        </p:txBody>
      </p:sp>
    </p:spTree>
    <p:extLst>
      <p:ext uri="{BB962C8B-B14F-4D97-AF65-F5344CB8AC3E}">
        <p14:creationId xmlns:p14="http://schemas.microsoft.com/office/powerpoint/2010/main" val="3083538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44222B-4C85-870D-45C0-349B3B917634}"/>
              </a:ext>
            </a:extLst>
          </p:cNvPr>
          <p:cNvSpPr txBox="1"/>
          <p:nvPr/>
        </p:nvSpPr>
        <p:spPr>
          <a:xfrm>
            <a:off x="381000" y="266700"/>
            <a:ext cx="12420600" cy="500137"/>
          </a:xfrm>
          <a:prstGeom prst="rect">
            <a:avLst/>
          </a:prstGeom>
        </p:spPr>
        <p:txBody>
          <a:bodyPr wrap="square" lIns="0" tIns="0" rIns="0" bIns="0" rtlCol="0" anchor="t">
            <a:spAutoFit/>
          </a:bodyPr>
          <a:lstStyle/>
          <a:p>
            <a:pPr marL="0" lvl="0" indent="0" algn="l">
              <a:lnSpc>
                <a:spcPts val="3919"/>
              </a:lnSpc>
              <a:spcBef>
                <a:spcPct val="0"/>
              </a:spcBef>
            </a:pPr>
            <a:r>
              <a:rPr lang="en-US" sz="3600" b="1">
                <a:latin typeface="Quicksand Bold"/>
                <a:ea typeface="Quicksand Bold"/>
                <a:cs typeface="Quicksand Bold"/>
                <a:sym typeface="Quicksand Bold"/>
              </a:rPr>
              <a:t>IV. Quy trình và các chức năng dự kiến của hệ thống </a:t>
            </a:r>
            <a:endParaRPr lang="en-US" sz="3600" b="1" dirty="0">
              <a:latin typeface="Quicksand Bold"/>
              <a:ea typeface="Quicksand Bold"/>
              <a:cs typeface="Quicksand Bold"/>
              <a:sym typeface="Quicksand Bold"/>
            </a:endParaRPr>
          </a:p>
        </p:txBody>
      </p:sp>
      <p:sp>
        <p:nvSpPr>
          <p:cNvPr id="3" name="TextBox 2">
            <a:extLst>
              <a:ext uri="{FF2B5EF4-FFF2-40B4-BE49-F238E27FC236}">
                <a16:creationId xmlns:a16="http://schemas.microsoft.com/office/drawing/2014/main" id="{553B1AAA-1605-B2CC-F1B6-F446D3BC670B}"/>
              </a:ext>
            </a:extLst>
          </p:cNvPr>
          <p:cNvSpPr txBox="1"/>
          <p:nvPr/>
        </p:nvSpPr>
        <p:spPr>
          <a:xfrm>
            <a:off x="381000" y="1153142"/>
            <a:ext cx="10972800" cy="470770"/>
          </a:xfrm>
          <a:prstGeom prst="rect">
            <a:avLst/>
          </a:prstGeom>
        </p:spPr>
        <p:txBody>
          <a:bodyPr wrap="square" lIns="0" tIns="0" rIns="0" bIns="0" rtlCol="0" anchor="t">
            <a:spAutoFit/>
          </a:bodyPr>
          <a:lstStyle/>
          <a:p>
            <a:pPr marL="0" lvl="0" indent="0" algn="l">
              <a:lnSpc>
                <a:spcPts val="3919"/>
              </a:lnSpc>
              <a:spcBef>
                <a:spcPct val="0"/>
              </a:spcBef>
            </a:pPr>
            <a:r>
              <a:rPr lang="en-US" sz="3200" b="1">
                <a:solidFill>
                  <a:srgbClr val="000000"/>
                </a:solidFill>
                <a:latin typeface="Times New Roman" panose="02020603050405020304" pitchFamily="18" charset="0"/>
              </a:rPr>
              <a:t>5</a:t>
            </a:r>
            <a:r>
              <a:rPr lang="en-US" sz="3200" b="1" i="0" u="none" strike="noStrike">
                <a:solidFill>
                  <a:srgbClr val="000000"/>
                </a:solidFill>
                <a:effectLst/>
                <a:latin typeface="Times New Roman" panose="02020603050405020304" pitchFamily="18" charset="0"/>
              </a:rPr>
              <a:t>. Một số quy trình phổ biến khác và chức năng dự kiến</a:t>
            </a:r>
            <a:endParaRPr lang="en-US" sz="3200" b="1" dirty="0">
              <a:latin typeface="Quicksand Bold"/>
              <a:ea typeface="Quicksand Bold"/>
              <a:cs typeface="Quicksand Bold"/>
              <a:sym typeface="Quicksand Bold"/>
            </a:endParaRPr>
          </a:p>
        </p:txBody>
      </p:sp>
      <p:sp>
        <p:nvSpPr>
          <p:cNvPr id="10" name="TextBox 9">
            <a:extLst>
              <a:ext uri="{FF2B5EF4-FFF2-40B4-BE49-F238E27FC236}">
                <a16:creationId xmlns:a16="http://schemas.microsoft.com/office/drawing/2014/main" id="{8DE35E6F-B867-D7D7-2E50-F2502115FB77}"/>
              </a:ext>
            </a:extLst>
          </p:cNvPr>
          <p:cNvSpPr txBox="1"/>
          <p:nvPr/>
        </p:nvSpPr>
        <p:spPr>
          <a:xfrm>
            <a:off x="381000" y="1862086"/>
            <a:ext cx="10972800" cy="470770"/>
          </a:xfrm>
          <a:prstGeom prst="rect">
            <a:avLst/>
          </a:prstGeom>
        </p:spPr>
        <p:txBody>
          <a:bodyPr wrap="square" lIns="0" tIns="0" rIns="0" bIns="0" rtlCol="0" anchor="t">
            <a:spAutoFit/>
          </a:bodyPr>
          <a:lstStyle/>
          <a:p>
            <a:pPr marL="0" lvl="0" indent="0" algn="l">
              <a:lnSpc>
                <a:spcPts val="3919"/>
              </a:lnSpc>
              <a:spcBef>
                <a:spcPct val="0"/>
              </a:spcBef>
            </a:pPr>
            <a:r>
              <a:rPr lang="en-US" sz="3200" b="1">
                <a:solidFill>
                  <a:srgbClr val="000000"/>
                </a:solidFill>
                <a:latin typeface="Times New Roman" panose="02020603050405020304" pitchFamily="18" charset="0"/>
                <a:ea typeface="Quicksand Bold"/>
                <a:cs typeface="Quicksand Bold"/>
                <a:sym typeface="Quicksand Bold"/>
              </a:rPr>
              <a:t>a. Một số quy trình phổ biến khác</a:t>
            </a:r>
            <a:endParaRPr lang="en-US" sz="3200" b="1" dirty="0">
              <a:latin typeface="Quicksand Bold"/>
              <a:ea typeface="Quicksand Bold"/>
              <a:cs typeface="Quicksand Bold"/>
              <a:sym typeface="Quicksand Bold"/>
            </a:endParaRPr>
          </a:p>
        </p:txBody>
      </p:sp>
      <p:sp>
        <p:nvSpPr>
          <p:cNvPr id="4" name="TextBox 3">
            <a:extLst>
              <a:ext uri="{FF2B5EF4-FFF2-40B4-BE49-F238E27FC236}">
                <a16:creationId xmlns:a16="http://schemas.microsoft.com/office/drawing/2014/main" id="{23B8A88C-B174-D291-AC29-AD2F85AA145E}"/>
              </a:ext>
            </a:extLst>
          </p:cNvPr>
          <p:cNvSpPr txBox="1"/>
          <p:nvPr/>
        </p:nvSpPr>
        <p:spPr>
          <a:xfrm>
            <a:off x="381000" y="2332856"/>
            <a:ext cx="8610600" cy="4773871"/>
          </a:xfrm>
          <a:prstGeom prst="rect">
            <a:avLst/>
          </a:prstGeom>
        </p:spPr>
        <p:txBody>
          <a:bodyPr wrap="square" lIns="0" tIns="0" rIns="0" bIns="0" rtlCol="0" anchor="t">
            <a:spAutoFit/>
          </a:bodyPr>
          <a:lstStyle/>
          <a:p>
            <a:pPr>
              <a:lnSpc>
                <a:spcPct val="200000"/>
              </a:lnSpc>
              <a:spcBef>
                <a:spcPct val="0"/>
              </a:spcBef>
            </a:pPr>
            <a:r>
              <a:rPr lang="vi-VN" sz="3200" i="1" u="none" strike="noStrike" dirty="0">
                <a:solidFill>
                  <a:srgbClr val="000000"/>
                </a:solidFill>
                <a:effectLst/>
                <a:latin typeface="Times New Roman" panose="02020603050405020304" pitchFamily="18" charset="0"/>
              </a:rPr>
              <a:t>Quy trình tự động thu thập thông tin từ khách hàng khi họ nhấp vào liên kết sản phẩm trên Facebook và được chuyển hướng sang Shopee, đồng thời lưu trữ thông tin đó trong hệ thống quản lý khách hàng (WP CRM) trên WordPress để quản lý lead</a:t>
            </a:r>
            <a:endParaRPr lang="en-US" sz="3200" i="1" dirty="0">
              <a:latin typeface="Quicksand Bold"/>
              <a:ea typeface="Quicksand Bold"/>
              <a:cs typeface="Quicksand Bold"/>
              <a:sym typeface="Quicksand Bold"/>
            </a:endParaRPr>
          </a:p>
        </p:txBody>
      </p:sp>
      <p:pic>
        <p:nvPicPr>
          <p:cNvPr id="2050" name="Picture 2">
            <a:extLst>
              <a:ext uri="{FF2B5EF4-FFF2-40B4-BE49-F238E27FC236}">
                <a16:creationId xmlns:a16="http://schemas.microsoft.com/office/drawing/2014/main" id="{DF57A1DA-4EC1-78C5-CE8F-E78D48E14E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1200" y="2332856"/>
            <a:ext cx="8427939" cy="6544444"/>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37">
            <a:extLst>
              <a:ext uri="{FF2B5EF4-FFF2-40B4-BE49-F238E27FC236}">
                <a16:creationId xmlns:a16="http://schemas.microsoft.com/office/drawing/2014/main" id="{A9FB2675-E6C3-F9C5-D64F-6944A565C7FA}"/>
              </a:ext>
            </a:extLst>
          </p:cNvPr>
          <p:cNvSpPr/>
          <p:nvPr/>
        </p:nvSpPr>
        <p:spPr>
          <a:xfrm>
            <a:off x="16319153" y="106359"/>
            <a:ext cx="1833306" cy="1590675"/>
          </a:xfrm>
          <a:custGeom>
            <a:avLst/>
            <a:gdLst/>
            <a:ahLst/>
            <a:cxnLst/>
            <a:rect l="l" t="t" r="r" b="b"/>
            <a:pathLst>
              <a:path w="1611423" h="1341510">
                <a:moveTo>
                  <a:pt x="0" y="0"/>
                </a:moveTo>
                <a:lnTo>
                  <a:pt x="1611423" y="0"/>
                </a:lnTo>
                <a:lnTo>
                  <a:pt x="1611423" y="1341510"/>
                </a:lnTo>
                <a:lnTo>
                  <a:pt x="0" y="1341510"/>
                </a:lnTo>
                <a:lnTo>
                  <a:pt x="0" y="0"/>
                </a:lnTo>
                <a:close/>
              </a:path>
            </a:pathLst>
          </a:custGeom>
          <a:blipFill>
            <a:blip r:embed="rId4"/>
            <a:stretch>
              <a:fillRect/>
            </a:stretch>
          </a:blipFill>
        </p:spPr>
        <p:txBody>
          <a:bodyPr/>
          <a:lstStyle/>
          <a:p>
            <a:endParaRPr lang="en-US"/>
          </a:p>
        </p:txBody>
      </p:sp>
    </p:spTree>
    <p:extLst>
      <p:ext uri="{BB962C8B-B14F-4D97-AF65-F5344CB8AC3E}">
        <p14:creationId xmlns:p14="http://schemas.microsoft.com/office/powerpoint/2010/main" val="2694817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44222B-4C85-870D-45C0-349B3B917634}"/>
              </a:ext>
            </a:extLst>
          </p:cNvPr>
          <p:cNvSpPr txBox="1"/>
          <p:nvPr/>
        </p:nvSpPr>
        <p:spPr>
          <a:xfrm>
            <a:off x="381000" y="266700"/>
            <a:ext cx="12420600" cy="500137"/>
          </a:xfrm>
          <a:prstGeom prst="rect">
            <a:avLst/>
          </a:prstGeom>
        </p:spPr>
        <p:txBody>
          <a:bodyPr wrap="square" lIns="0" tIns="0" rIns="0" bIns="0" rtlCol="0" anchor="t">
            <a:spAutoFit/>
          </a:bodyPr>
          <a:lstStyle/>
          <a:p>
            <a:pPr marL="0" lvl="0" indent="0" algn="l">
              <a:lnSpc>
                <a:spcPts val="3919"/>
              </a:lnSpc>
              <a:spcBef>
                <a:spcPct val="0"/>
              </a:spcBef>
            </a:pPr>
            <a:r>
              <a:rPr lang="en-US" sz="3600" b="1">
                <a:latin typeface="Quicksand Bold"/>
                <a:ea typeface="Quicksand Bold"/>
                <a:cs typeface="Quicksand Bold"/>
                <a:sym typeface="Quicksand Bold"/>
              </a:rPr>
              <a:t>IV. Quy trình và các chức năng dự kiến của hệ thống </a:t>
            </a:r>
            <a:endParaRPr lang="en-US" sz="3600" b="1" dirty="0">
              <a:latin typeface="Quicksand Bold"/>
              <a:ea typeface="Quicksand Bold"/>
              <a:cs typeface="Quicksand Bold"/>
              <a:sym typeface="Quicksand Bold"/>
            </a:endParaRPr>
          </a:p>
        </p:txBody>
      </p:sp>
      <p:sp>
        <p:nvSpPr>
          <p:cNvPr id="3" name="TextBox 2">
            <a:extLst>
              <a:ext uri="{FF2B5EF4-FFF2-40B4-BE49-F238E27FC236}">
                <a16:creationId xmlns:a16="http://schemas.microsoft.com/office/drawing/2014/main" id="{553B1AAA-1605-B2CC-F1B6-F446D3BC670B}"/>
              </a:ext>
            </a:extLst>
          </p:cNvPr>
          <p:cNvSpPr txBox="1"/>
          <p:nvPr/>
        </p:nvSpPr>
        <p:spPr>
          <a:xfrm>
            <a:off x="381000" y="1153142"/>
            <a:ext cx="10972800" cy="470770"/>
          </a:xfrm>
          <a:prstGeom prst="rect">
            <a:avLst/>
          </a:prstGeom>
        </p:spPr>
        <p:txBody>
          <a:bodyPr wrap="square" lIns="0" tIns="0" rIns="0" bIns="0" rtlCol="0" anchor="t">
            <a:spAutoFit/>
          </a:bodyPr>
          <a:lstStyle/>
          <a:p>
            <a:pPr marL="0" lvl="0" indent="0" algn="l">
              <a:lnSpc>
                <a:spcPts val="3919"/>
              </a:lnSpc>
              <a:spcBef>
                <a:spcPct val="0"/>
              </a:spcBef>
            </a:pPr>
            <a:r>
              <a:rPr lang="en-US" sz="3200" b="1">
                <a:solidFill>
                  <a:srgbClr val="000000"/>
                </a:solidFill>
                <a:latin typeface="Times New Roman" panose="02020603050405020304" pitchFamily="18" charset="0"/>
              </a:rPr>
              <a:t>5</a:t>
            </a:r>
            <a:r>
              <a:rPr lang="en-US" sz="3200" b="1" i="0" u="none" strike="noStrike">
                <a:solidFill>
                  <a:srgbClr val="000000"/>
                </a:solidFill>
                <a:effectLst/>
                <a:latin typeface="Times New Roman" panose="02020603050405020304" pitchFamily="18" charset="0"/>
              </a:rPr>
              <a:t>. Một số quy trình phổ biến khác và chức năng dự kiến</a:t>
            </a:r>
            <a:endParaRPr lang="en-US" sz="3200" b="1" dirty="0">
              <a:latin typeface="Quicksand Bold"/>
              <a:ea typeface="Quicksand Bold"/>
              <a:cs typeface="Quicksand Bold"/>
              <a:sym typeface="Quicksand Bold"/>
            </a:endParaRPr>
          </a:p>
        </p:txBody>
      </p:sp>
      <p:sp>
        <p:nvSpPr>
          <p:cNvPr id="10" name="TextBox 9">
            <a:extLst>
              <a:ext uri="{FF2B5EF4-FFF2-40B4-BE49-F238E27FC236}">
                <a16:creationId xmlns:a16="http://schemas.microsoft.com/office/drawing/2014/main" id="{8DE35E6F-B867-D7D7-2E50-F2502115FB77}"/>
              </a:ext>
            </a:extLst>
          </p:cNvPr>
          <p:cNvSpPr txBox="1"/>
          <p:nvPr/>
        </p:nvSpPr>
        <p:spPr>
          <a:xfrm>
            <a:off x="381000" y="1862086"/>
            <a:ext cx="10972800" cy="500137"/>
          </a:xfrm>
          <a:prstGeom prst="rect">
            <a:avLst/>
          </a:prstGeom>
        </p:spPr>
        <p:txBody>
          <a:bodyPr wrap="square" lIns="0" tIns="0" rIns="0" bIns="0" rtlCol="0" anchor="t">
            <a:spAutoFit/>
          </a:bodyPr>
          <a:lstStyle/>
          <a:p>
            <a:pPr marL="0" lvl="0" indent="0" algn="l">
              <a:lnSpc>
                <a:spcPts val="3919"/>
              </a:lnSpc>
              <a:spcBef>
                <a:spcPct val="0"/>
              </a:spcBef>
            </a:pPr>
            <a:r>
              <a:rPr lang="en-US" sz="3600" b="1" i="0" u="none" strike="noStrike">
                <a:solidFill>
                  <a:srgbClr val="000000"/>
                </a:solidFill>
                <a:effectLst/>
                <a:latin typeface="Times New Roman" panose="02020603050405020304" pitchFamily="18" charset="0"/>
              </a:rPr>
              <a:t>b. Các chức năng dự kiến</a:t>
            </a:r>
            <a:endParaRPr lang="en-US" sz="3600" b="1" dirty="0">
              <a:latin typeface="Quicksand Bold"/>
              <a:ea typeface="Quicksand Bold"/>
              <a:cs typeface="Quicksand Bold"/>
              <a:sym typeface="Quicksand Bold"/>
            </a:endParaRPr>
          </a:p>
        </p:txBody>
      </p:sp>
      <p:sp>
        <p:nvSpPr>
          <p:cNvPr id="4" name="TextBox 3">
            <a:extLst>
              <a:ext uri="{FF2B5EF4-FFF2-40B4-BE49-F238E27FC236}">
                <a16:creationId xmlns:a16="http://schemas.microsoft.com/office/drawing/2014/main" id="{23B8A88C-B174-D291-AC29-AD2F85AA145E}"/>
              </a:ext>
            </a:extLst>
          </p:cNvPr>
          <p:cNvSpPr txBox="1"/>
          <p:nvPr/>
        </p:nvSpPr>
        <p:spPr>
          <a:xfrm>
            <a:off x="381000" y="2332856"/>
            <a:ext cx="8610600" cy="7237366"/>
          </a:xfrm>
          <a:prstGeom prst="rect">
            <a:avLst/>
          </a:prstGeom>
        </p:spPr>
        <p:txBody>
          <a:bodyPr wrap="square" lIns="0" tIns="0" rIns="0" bIns="0" rtlCol="0" anchor="t">
            <a:spAutoFit/>
          </a:bodyPr>
          <a:lstStyle/>
          <a:p>
            <a:pPr marL="457200" rtl="0" fontAlgn="base">
              <a:lnSpc>
                <a:spcPct val="150000"/>
              </a:lnSpc>
              <a:spcBef>
                <a:spcPts val="1400"/>
              </a:spcBef>
              <a:spcAft>
                <a:spcPts val="0"/>
              </a:spcAft>
            </a:pPr>
            <a:r>
              <a:rPr lang="vi-VN" sz="2800" b="1" i="1" u="none" strike="noStrike">
                <a:solidFill>
                  <a:srgbClr val="000000"/>
                </a:solidFill>
                <a:effectLst/>
                <a:latin typeface="Times New Roman" panose="02020603050405020304" pitchFamily="18" charset="0"/>
              </a:rPr>
              <a:t>Người dùng:</a:t>
            </a:r>
          </a:p>
          <a:p>
            <a:pPr marL="1371600" indent="-457200" rtl="0" fontAlgn="base">
              <a:lnSpc>
                <a:spcPct val="150000"/>
              </a:lnSpc>
              <a:spcBef>
                <a:spcPts val="0"/>
              </a:spcBef>
              <a:spcAft>
                <a:spcPts val="0"/>
              </a:spcAft>
              <a:buFont typeface="Wingdings" panose="05000000000000000000" pitchFamily="2" charset="2"/>
              <a:buChar char="Ø"/>
            </a:pPr>
            <a:r>
              <a:rPr lang="vi-VN" sz="2800" b="0" i="0" u="none" strike="noStrike">
                <a:solidFill>
                  <a:srgbClr val="000000"/>
                </a:solidFill>
                <a:effectLst/>
                <a:latin typeface="Times New Roman" panose="02020603050405020304" pitchFamily="18" charset="0"/>
              </a:rPr>
              <a:t>Đăng nhập, đăng ký, quên mật khẩu</a:t>
            </a:r>
          </a:p>
          <a:p>
            <a:pPr marL="1371600" indent="-457200" rtl="0" fontAlgn="base">
              <a:lnSpc>
                <a:spcPct val="150000"/>
              </a:lnSpc>
              <a:spcBef>
                <a:spcPts val="0"/>
              </a:spcBef>
              <a:spcAft>
                <a:spcPts val="0"/>
              </a:spcAft>
              <a:buFont typeface="Wingdings" panose="05000000000000000000" pitchFamily="2" charset="2"/>
              <a:buChar char="Ø"/>
            </a:pPr>
            <a:r>
              <a:rPr lang="vi-VN" sz="2800" b="0" i="0" u="none" strike="noStrike">
                <a:solidFill>
                  <a:srgbClr val="000000"/>
                </a:solidFill>
                <a:effectLst/>
                <a:latin typeface="Times New Roman" panose="02020603050405020304" pitchFamily="18" charset="0"/>
              </a:rPr>
              <a:t>Xem danh sách danh mục</a:t>
            </a:r>
          </a:p>
          <a:p>
            <a:pPr marL="1371600" indent="-457200" rtl="0" fontAlgn="base">
              <a:lnSpc>
                <a:spcPct val="150000"/>
              </a:lnSpc>
              <a:spcBef>
                <a:spcPts val="0"/>
              </a:spcBef>
              <a:spcAft>
                <a:spcPts val="0"/>
              </a:spcAft>
              <a:buFont typeface="Wingdings" panose="05000000000000000000" pitchFamily="2" charset="2"/>
              <a:buChar char="Ø"/>
            </a:pPr>
            <a:r>
              <a:rPr lang="vi-VN" sz="2800" b="0" i="0" u="none" strike="noStrike">
                <a:solidFill>
                  <a:srgbClr val="000000"/>
                </a:solidFill>
                <a:effectLst/>
                <a:latin typeface="Times New Roman" panose="02020603050405020304" pitchFamily="18" charset="0"/>
              </a:rPr>
              <a:t>Xem danh sách sản phẩm và hiển thị chi tiết thông tin sản phẩm</a:t>
            </a:r>
          </a:p>
          <a:p>
            <a:pPr marL="1371600" indent="-457200" rtl="0" fontAlgn="base">
              <a:lnSpc>
                <a:spcPct val="150000"/>
              </a:lnSpc>
              <a:spcBef>
                <a:spcPts val="0"/>
              </a:spcBef>
              <a:spcAft>
                <a:spcPts val="0"/>
              </a:spcAft>
              <a:buFont typeface="Wingdings" panose="05000000000000000000" pitchFamily="2" charset="2"/>
              <a:buChar char="Ø"/>
            </a:pPr>
            <a:r>
              <a:rPr lang="vi-VN" sz="2800" b="0" i="0" u="none" strike="noStrike">
                <a:solidFill>
                  <a:srgbClr val="000000"/>
                </a:solidFill>
                <a:effectLst/>
                <a:latin typeface="Times New Roman" panose="02020603050405020304" pitchFamily="18" charset="0"/>
              </a:rPr>
              <a:t>Thêm sản phẩm vào giỏ hàng, quản lý giỏ hàng</a:t>
            </a:r>
          </a:p>
          <a:p>
            <a:pPr marL="1371600" indent="-457200" rtl="0" fontAlgn="base">
              <a:lnSpc>
                <a:spcPct val="150000"/>
              </a:lnSpc>
              <a:spcBef>
                <a:spcPts val="0"/>
              </a:spcBef>
              <a:spcAft>
                <a:spcPts val="0"/>
              </a:spcAft>
              <a:buFont typeface="Wingdings" panose="05000000000000000000" pitchFamily="2" charset="2"/>
              <a:buChar char="Ø"/>
            </a:pPr>
            <a:r>
              <a:rPr lang="vi-VN" sz="2800" b="0" i="0" u="none" strike="noStrike">
                <a:solidFill>
                  <a:srgbClr val="000000"/>
                </a:solidFill>
                <a:effectLst/>
                <a:latin typeface="Times New Roman" panose="02020603050405020304" pitchFamily="18" charset="0"/>
              </a:rPr>
              <a:t>Thanh toán, lưu hóa đơn và chi tiết hóa đơn</a:t>
            </a:r>
          </a:p>
          <a:p>
            <a:pPr marL="1371600" indent="-457200" rtl="0" fontAlgn="base">
              <a:lnSpc>
                <a:spcPct val="150000"/>
              </a:lnSpc>
              <a:spcBef>
                <a:spcPts val="0"/>
              </a:spcBef>
              <a:spcAft>
                <a:spcPts val="0"/>
              </a:spcAft>
              <a:buFont typeface="Wingdings" panose="05000000000000000000" pitchFamily="2" charset="2"/>
              <a:buChar char="Ø"/>
            </a:pPr>
            <a:r>
              <a:rPr lang="vi-VN" sz="2800" b="0" i="0" u="none" strike="noStrike">
                <a:solidFill>
                  <a:srgbClr val="000000"/>
                </a:solidFill>
                <a:effectLst/>
                <a:latin typeface="Times New Roman" panose="02020603050405020304" pitchFamily="18" charset="0"/>
              </a:rPr>
              <a:t>Sửa thông tin người dùng, đổi mật khẩu</a:t>
            </a:r>
          </a:p>
          <a:p>
            <a:pPr marL="1371600" indent="-457200" rtl="0" fontAlgn="base">
              <a:lnSpc>
                <a:spcPct val="150000"/>
              </a:lnSpc>
              <a:spcBef>
                <a:spcPts val="0"/>
              </a:spcBef>
              <a:spcAft>
                <a:spcPts val="400"/>
              </a:spcAft>
              <a:buFont typeface="Wingdings" panose="05000000000000000000" pitchFamily="2" charset="2"/>
              <a:buChar char="Ø"/>
            </a:pPr>
            <a:r>
              <a:rPr lang="vi-VN" sz="2800" b="0" i="0" u="none" strike="noStrike">
                <a:solidFill>
                  <a:srgbClr val="000000"/>
                </a:solidFill>
                <a:effectLst/>
                <a:latin typeface="Times New Roman" panose="02020603050405020304" pitchFamily="18" charset="0"/>
              </a:rPr>
              <a:t>Tìm kiếm, đánh giá sản phẩm</a:t>
            </a:r>
          </a:p>
          <a:p>
            <a:pPr marL="1371600" indent="-457200" rtl="0" fontAlgn="base">
              <a:lnSpc>
                <a:spcPct val="150000"/>
              </a:lnSpc>
              <a:spcBef>
                <a:spcPts val="1200"/>
              </a:spcBef>
              <a:spcAft>
                <a:spcPts val="0"/>
              </a:spcAft>
              <a:buFont typeface="Wingdings" panose="05000000000000000000" pitchFamily="2" charset="2"/>
              <a:buChar char="Ø"/>
            </a:pPr>
            <a:r>
              <a:rPr lang="vi-VN" sz="2800" b="0" i="0" u="none" strike="noStrike">
                <a:solidFill>
                  <a:srgbClr val="000000"/>
                </a:solidFill>
                <a:effectLst/>
                <a:latin typeface="Times New Roman" panose="02020603050405020304" pitchFamily="18" charset="0"/>
              </a:rPr>
              <a:t>Liên hệ với quản trị viên (nhắn tin, email, số điện thoại)</a:t>
            </a:r>
          </a:p>
        </p:txBody>
      </p:sp>
      <p:pic>
        <p:nvPicPr>
          <p:cNvPr id="3074" name="Picture 2" descr="4 chức năng quản trị cần phải biết khi điều hành doanh nghiệp">
            <a:extLst>
              <a:ext uri="{FF2B5EF4-FFF2-40B4-BE49-F238E27FC236}">
                <a16:creationId xmlns:a16="http://schemas.microsoft.com/office/drawing/2014/main" id="{7BD35118-D1DA-E149-FA73-B8C5EAF461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0" y="2857501"/>
            <a:ext cx="7467600" cy="4896612"/>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37">
            <a:extLst>
              <a:ext uri="{FF2B5EF4-FFF2-40B4-BE49-F238E27FC236}">
                <a16:creationId xmlns:a16="http://schemas.microsoft.com/office/drawing/2014/main" id="{95FAAE53-E784-5681-4B87-6FB89D5CBD92}"/>
              </a:ext>
            </a:extLst>
          </p:cNvPr>
          <p:cNvSpPr/>
          <p:nvPr/>
        </p:nvSpPr>
        <p:spPr>
          <a:xfrm>
            <a:off x="16319153" y="106359"/>
            <a:ext cx="1833306" cy="1590675"/>
          </a:xfrm>
          <a:custGeom>
            <a:avLst/>
            <a:gdLst/>
            <a:ahLst/>
            <a:cxnLst/>
            <a:rect l="l" t="t" r="r" b="b"/>
            <a:pathLst>
              <a:path w="1611423" h="1341510">
                <a:moveTo>
                  <a:pt x="0" y="0"/>
                </a:moveTo>
                <a:lnTo>
                  <a:pt x="1611423" y="0"/>
                </a:lnTo>
                <a:lnTo>
                  <a:pt x="1611423" y="1341510"/>
                </a:lnTo>
                <a:lnTo>
                  <a:pt x="0" y="1341510"/>
                </a:lnTo>
                <a:lnTo>
                  <a:pt x="0" y="0"/>
                </a:lnTo>
                <a:close/>
              </a:path>
            </a:pathLst>
          </a:custGeom>
          <a:blipFill>
            <a:blip r:embed="rId4"/>
            <a:stretch>
              <a:fillRect/>
            </a:stretch>
          </a:blipFill>
        </p:spPr>
        <p:txBody>
          <a:bodyPr/>
          <a:lstStyle/>
          <a:p>
            <a:endParaRPr lang="en-US"/>
          </a:p>
        </p:txBody>
      </p:sp>
    </p:spTree>
    <p:extLst>
      <p:ext uri="{BB962C8B-B14F-4D97-AF65-F5344CB8AC3E}">
        <p14:creationId xmlns:p14="http://schemas.microsoft.com/office/powerpoint/2010/main" val="1850480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44222B-4C85-870D-45C0-349B3B917634}"/>
              </a:ext>
            </a:extLst>
          </p:cNvPr>
          <p:cNvSpPr txBox="1"/>
          <p:nvPr/>
        </p:nvSpPr>
        <p:spPr>
          <a:xfrm>
            <a:off x="381000" y="266700"/>
            <a:ext cx="12420600" cy="500137"/>
          </a:xfrm>
          <a:prstGeom prst="rect">
            <a:avLst/>
          </a:prstGeom>
        </p:spPr>
        <p:txBody>
          <a:bodyPr wrap="square" lIns="0" tIns="0" rIns="0" bIns="0" rtlCol="0" anchor="t">
            <a:spAutoFit/>
          </a:bodyPr>
          <a:lstStyle/>
          <a:p>
            <a:pPr marL="0" lvl="0" indent="0" algn="l">
              <a:lnSpc>
                <a:spcPts val="3919"/>
              </a:lnSpc>
              <a:spcBef>
                <a:spcPct val="0"/>
              </a:spcBef>
            </a:pPr>
            <a:r>
              <a:rPr lang="en-US" sz="3600" b="1">
                <a:latin typeface="Quicksand Bold"/>
                <a:ea typeface="Quicksand Bold"/>
                <a:cs typeface="Quicksand Bold"/>
                <a:sym typeface="Quicksand Bold"/>
              </a:rPr>
              <a:t>IV. Quy trình và các chức năng dự kiến của hệ thống </a:t>
            </a:r>
            <a:endParaRPr lang="en-US" sz="3600" b="1" dirty="0">
              <a:latin typeface="Quicksand Bold"/>
              <a:ea typeface="Quicksand Bold"/>
              <a:cs typeface="Quicksand Bold"/>
              <a:sym typeface="Quicksand Bold"/>
            </a:endParaRPr>
          </a:p>
        </p:txBody>
      </p:sp>
      <p:sp>
        <p:nvSpPr>
          <p:cNvPr id="3" name="TextBox 2">
            <a:extLst>
              <a:ext uri="{FF2B5EF4-FFF2-40B4-BE49-F238E27FC236}">
                <a16:creationId xmlns:a16="http://schemas.microsoft.com/office/drawing/2014/main" id="{553B1AAA-1605-B2CC-F1B6-F446D3BC670B}"/>
              </a:ext>
            </a:extLst>
          </p:cNvPr>
          <p:cNvSpPr txBox="1"/>
          <p:nvPr/>
        </p:nvSpPr>
        <p:spPr>
          <a:xfrm>
            <a:off x="381000" y="1153142"/>
            <a:ext cx="10972800" cy="470770"/>
          </a:xfrm>
          <a:prstGeom prst="rect">
            <a:avLst/>
          </a:prstGeom>
        </p:spPr>
        <p:txBody>
          <a:bodyPr wrap="square" lIns="0" tIns="0" rIns="0" bIns="0" rtlCol="0" anchor="t">
            <a:spAutoFit/>
          </a:bodyPr>
          <a:lstStyle/>
          <a:p>
            <a:pPr marL="0" lvl="0" indent="0" algn="l">
              <a:lnSpc>
                <a:spcPts val="3919"/>
              </a:lnSpc>
              <a:spcBef>
                <a:spcPct val="0"/>
              </a:spcBef>
            </a:pPr>
            <a:r>
              <a:rPr lang="en-US" sz="3200" b="1">
                <a:solidFill>
                  <a:srgbClr val="000000"/>
                </a:solidFill>
                <a:latin typeface="Times New Roman" panose="02020603050405020304" pitchFamily="18" charset="0"/>
              </a:rPr>
              <a:t>5</a:t>
            </a:r>
            <a:r>
              <a:rPr lang="en-US" sz="3200" b="1" i="0" u="none" strike="noStrike">
                <a:solidFill>
                  <a:srgbClr val="000000"/>
                </a:solidFill>
                <a:effectLst/>
                <a:latin typeface="Times New Roman" panose="02020603050405020304" pitchFamily="18" charset="0"/>
              </a:rPr>
              <a:t>. Một số quy trình phổ biến khác và chức năng dự kiến</a:t>
            </a:r>
            <a:endParaRPr lang="en-US" sz="3200" b="1" dirty="0">
              <a:latin typeface="Quicksand Bold"/>
              <a:ea typeface="Quicksand Bold"/>
              <a:cs typeface="Quicksand Bold"/>
              <a:sym typeface="Quicksand Bold"/>
            </a:endParaRPr>
          </a:p>
        </p:txBody>
      </p:sp>
      <p:sp>
        <p:nvSpPr>
          <p:cNvPr id="10" name="TextBox 9">
            <a:extLst>
              <a:ext uri="{FF2B5EF4-FFF2-40B4-BE49-F238E27FC236}">
                <a16:creationId xmlns:a16="http://schemas.microsoft.com/office/drawing/2014/main" id="{8DE35E6F-B867-D7D7-2E50-F2502115FB77}"/>
              </a:ext>
            </a:extLst>
          </p:cNvPr>
          <p:cNvSpPr txBox="1"/>
          <p:nvPr/>
        </p:nvSpPr>
        <p:spPr>
          <a:xfrm>
            <a:off x="381000" y="1862086"/>
            <a:ext cx="10972800" cy="500137"/>
          </a:xfrm>
          <a:prstGeom prst="rect">
            <a:avLst/>
          </a:prstGeom>
        </p:spPr>
        <p:txBody>
          <a:bodyPr wrap="square" lIns="0" tIns="0" rIns="0" bIns="0" rtlCol="0" anchor="t">
            <a:spAutoFit/>
          </a:bodyPr>
          <a:lstStyle/>
          <a:p>
            <a:pPr marL="0" lvl="0" indent="0" algn="l">
              <a:lnSpc>
                <a:spcPts val="3919"/>
              </a:lnSpc>
              <a:spcBef>
                <a:spcPct val="0"/>
              </a:spcBef>
            </a:pPr>
            <a:r>
              <a:rPr lang="en-US" sz="3600" b="1" i="0" u="none" strike="noStrike">
                <a:solidFill>
                  <a:srgbClr val="000000"/>
                </a:solidFill>
                <a:effectLst/>
                <a:latin typeface="Times New Roman" panose="02020603050405020304" pitchFamily="18" charset="0"/>
              </a:rPr>
              <a:t>b. Các chức năng dự kiến</a:t>
            </a:r>
            <a:endParaRPr lang="en-US" sz="3600" b="1" dirty="0">
              <a:latin typeface="Quicksand Bold"/>
              <a:ea typeface="Quicksand Bold"/>
              <a:cs typeface="Quicksand Bold"/>
              <a:sym typeface="Quicksand Bold"/>
            </a:endParaRPr>
          </a:p>
        </p:txBody>
      </p:sp>
      <p:sp>
        <p:nvSpPr>
          <p:cNvPr id="4" name="TextBox 3">
            <a:extLst>
              <a:ext uri="{FF2B5EF4-FFF2-40B4-BE49-F238E27FC236}">
                <a16:creationId xmlns:a16="http://schemas.microsoft.com/office/drawing/2014/main" id="{23B8A88C-B174-D291-AC29-AD2F85AA145E}"/>
              </a:ext>
            </a:extLst>
          </p:cNvPr>
          <p:cNvSpPr txBox="1"/>
          <p:nvPr/>
        </p:nvSpPr>
        <p:spPr>
          <a:xfrm>
            <a:off x="7374" y="2808771"/>
            <a:ext cx="8610600" cy="5944704"/>
          </a:xfrm>
          <a:prstGeom prst="rect">
            <a:avLst/>
          </a:prstGeom>
        </p:spPr>
        <p:txBody>
          <a:bodyPr wrap="square" lIns="0" tIns="0" rIns="0" bIns="0" rtlCol="0" anchor="t">
            <a:spAutoFit/>
          </a:bodyPr>
          <a:lstStyle/>
          <a:p>
            <a:pPr marL="457200" rtl="0" fontAlgn="base">
              <a:lnSpc>
                <a:spcPct val="150000"/>
              </a:lnSpc>
              <a:spcBef>
                <a:spcPts val="1200"/>
              </a:spcBef>
              <a:spcAft>
                <a:spcPts val="0"/>
              </a:spcAft>
            </a:pPr>
            <a:r>
              <a:rPr lang="vi-VN" sz="2800" b="1" i="1" u="none" strike="noStrike">
                <a:solidFill>
                  <a:srgbClr val="000000"/>
                </a:solidFill>
                <a:effectLst/>
                <a:latin typeface="Times New Roman" panose="02020603050405020304" pitchFamily="18" charset="0"/>
              </a:rPr>
              <a:t>Quản trị viên:</a:t>
            </a:r>
          </a:p>
          <a:p>
            <a:pPr marL="1371600" indent="-457200" rtl="0" fontAlgn="base">
              <a:lnSpc>
                <a:spcPct val="150000"/>
              </a:lnSpc>
              <a:spcBef>
                <a:spcPts val="0"/>
              </a:spcBef>
              <a:spcAft>
                <a:spcPts val="0"/>
              </a:spcAft>
              <a:buFont typeface="Wingdings" panose="05000000000000000000" pitchFamily="2" charset="2"/>
              <a:buChar char="Ø"/>
            </a:pPr>
            <a:r>
              <a:rPr lang="vi-VN" sz="2800" b="0" i="0" u="none" strike="noStrike">
                <a:solidFill>
                  <a:srgbClr val="000000"/>
                </a:solidFill>
                <a:effectLst/>
                <a:latin typeface="Times New Roman" panose="02020603050405020304" pitchFamily="18" charset="0"/>
              </a:rPr>
              <a:t>Đăng nhập vào trang quản trị </a:t>
            </a:r>
            <a:r>
              <a:rPr lang="vi-VN" sz="2800" b="1" i="0" u="none" strike="noStrike">
                <a:solidFill>
                  <a:srgbClr val="000000"/>
                </a:solidFill>
                <a:effectLst/>
                <a:latin typeface="Times New Roman" panose="02020603050405020304" pitchFamily="18" charset="0"/>
              </a:rPr>
              <a:t>Wordpress</a:t>
            </a:r>
            <a:endParaRPr lang="vi-VN" sz="2800" b="0" i="0" u="none" strike="noStrike">
              <a:solidFill>
                <a:srgbClr val="000000"/>
              </a:solidFill>
              <a:effectLst/>
              <a:latin typeface="Times New Roman" panose="02020603050405020304" pitchFamily="18" charset="0"/>
            </a:endParaRPr>
          </a:p>
          <a:p>
            <a:pPr marL="1371600" indent="-457200" rtl="0" fontAlgn="base">
              <a:lnSpc>
                <a:spcPct val="150000"/>
              </a:lnSpc>
              <a:spcBef>
                <a:spcPts val="0"/>
              </a:spcBef>
              <a:spcAft>
                <a:spcPts val="0"/>
              </a:spcAft>
              <a:buFont typeface="Wingdings" panose="05000000000000000000" pitchFamily="2" charset="2"/>
              <a:buChar char="Ø"/>
            </a:pPr>
            <a:r>
              <a:rPr lang="vi-VN" sz="2800" b="0" i="0" u="none" strike="noStrike">
                <a:solidFill>
                  <a:srgbClr val="000000"/>
                </a:solidFill>
                <a:effectLst/>
                <a:latin typeface="Times New Roman" panose="02020603050405020304" pitchFamily="18" charset="0"/>
              </a:rPr>
              <a:t>Quản lý tài khoản người dùng</a:t>
            </a:r>
          </a:p>
          <a:p>
            <a:pPr marL="1371600" indent="-457200" rtl="0" fontAlgn="base">
              <a:lnSpc>
                <a:spcPct val="150000"/>
              </a:lnSpc>
              <a:spcBef>
                <a:spcPts val="0"/>
              </a:spcBef>
              <a:spcAft>
                <a:spcPts val="0"/>
              </a:spcAft>
              <a:buFont typeface="Wingdings" panose="05000000000000000000" pitchFamily="2" charset="2"/>
              <a:buChar char="Ø"/>
            </a:pPr>
            <a:r>
              <a:rPr lang="vi-VN" sz="2800" b="0" i="0" u="none" strike="noStrike">
                <a:solidFill>
                  <a:srgbClr val="000000"/>
                </a:solidFill>
                <a:effectLst/>
                <a:latin typeface="Times New Roman" panose="02020603050405020304" pitchFamily="18" charset="0"/>
              </a:rPr>
              <a:t>Quản lý danh mục và sản phẩm (thêm, sửa, xóa)</a:t>
            </a:r>
          </a:p>
          <a:p>
            <a:pPr marL="1371600" indent="-457200" rtl="0" fontAlgn="base">
              <a:lnSpc>
                <a:spcPct val="150000"/>
              </a:lnSpc>
              <a:spcBef>
                <a:spcPts val="0"/>
              </a:spcBef>
              <a:spcAft>
                <a:spcPts val="0"/>
              </a:spcAft>
              <a:buFont typeface="Wingdings" panose="05000000000000000000" pitchFamily="2" charset="2"/>
              <a:buChar char="Ø"/>
            </a:pPr>
            <a:r>
              <a:rPr lang="vi-VN" sz="2800" b="0" i="0" u="none" strike="noStrike">
                <a:solidFill>
                  <a:srgbClr val="000000"/>
                </a:solidFill>
                <a:effectLst/>
                <a:latin typeface="Times New Roman" panose="02020603050405020304" pitchFamily="18" charset="0"/>
              </a:rPr>
              <a:t>Quản lý danh sách hóa đơn và chi tiết hóa đơn</a:t>
            </a:r>
          </a:p>
          <a:p>
            <a:pPr marL="1371600" indent="-457200" rtl="0" fontAlgn="base">
              <a:lnSpc>
                <a:spcPct val="150000"/>
              </a:lnSpc>
              <a:spcBef>
                <a:spcPts val="0"/>
              </a:spcBef>
              <a:spcAft>
                <a:spcPts val="0"/>
              </a:spcAft>
              <a:buFont typeface="Wingdings" panose="05000000000000000000" pitchFamily="2" charset="2"/>
              <a:buChar char="Ø"/>
            </a:pPr>
            <a:r>
              <a:rPr lang="vi-VN" sz="2800" b="0" i="0" u="none" strike="noStrike">
                <a:solidFill>
                  <a:srgbClr val="000000"/>
                </a:solidFill>
                <a:effectLst/>
                <a:latin typeface="Times New Roman" panose="02020603050405020304" pitchFamily="18" charset="0"/>
              </a:rPr>
              <a:t>Quản lý nhân viên, các phòng ban,...</a:t>
            </a:r>
          </a:p>
          <a:p>
            <a:pPr marL="1371600" indent="-457200" rtl="0" fontAlgn="base">
              <a:lnSpc>
                <a:spcPct val="150000"/>
              </a:lnSpc>
              <a:spcBef>
                <a:spcPts val="0"/>
              </a:spcBef>
              <a:spcAft>
                <a:spcPts val="400"/>
              </a:spcAft>
              <a:buFont typeface="Wingdings" panose="05000000000000000000" pitchFamily="2" charset="2"/>
              <a:buChar char="Ø"/>
            </a:pPr>
            <a:r>
              <a:rPr lang="vi-VN" sz="2800" b="0" i="0" u="none" strike="noStrike">
                <a:solidFill>
                  <a:srgbClr val="000000"/>
                </a:solidFill>
                <a:effectLst/>
                <a:latin typeface="Times New Roman" panose="02020603050405020304" pitchFamily="18" charset="0"/>
              </a:rPr>
              <a:t>Quản lý các lead, opp, customer và các đơn hàng, doanh thu</a:t>
            </a:r>
          </a:p>
          <a:p>
            <a:pPr marL="1371600" indent="-457200" rtl="0" fontAlgn="base">
              <a:lnSpc>
                <a:spcPct val="150000"/>
              </a:lnSpc>
              <a:spcBef>
                <a:spcPts val="1200"/>
              </a:spcBef>
              <a:spcAft>
                <a:spcPts val="0"/>
              </a:spcAft>
              <a:buFont typeface="Wingdings" panose="05000000000000000000" pitchFamily="2" charset="2"/>
              <a:buChar char="Ø"/>
            </a:pPr>
            <a:r>
              <a:rPr lang="vi-VN" sz="2800" b="0" i="0" u="none" strike="noStrike">
                <a:solidFill>
                  <a:srgbClr val="000000"/>
                </a:solidFill>
                <a:effectLst/>
                <a:latin typeface="Times New Roman" panose="02020603050405020304" pitchFamily="18" charset="0"/>
              </a:rPr>
              <a:t>Có thể gửi mail chiến dịch tự động cho các lead</a:t>
            </a:r>
          </a:p>
        </p:txBody>
      </p:sp>
      <p:pic>
        <p:nvPicPr>
          <p:cNvPr id="4098" name="Picture 2" descr="4 chức năng quản trị cần phải biết khi điều hành doanh nghiệp">
            <a:extLst>
              <a:ext uri="{FF2B5EF4-FFF2-40B4-BE49-F238E27FC236}">
                <a16:creationId xmlns:a16="http://schemas.microsoft.com/office/drawing/2014/main" id="{56E3A769-BE04-CD7C-6AF2-F5EBFF9470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9400" y="3709988"/>
            <a:ext cx="6850628" cy="4534259"/>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37">
            <a:extLst>
              <a:ext uri="{FF2B5EF4-FFF2-40B4-BE49-F238E27FC236}">
                <a16:creationId xmlns:a16="http://schemas.microsoft.com/office/drawing/2014/main" id="{2D9DB665-FCA7-AC87-8D6A-710B1E68F89F}"/>
              </a:ext>
            </a:extLst>
          </p:cNvPr>
          <p:cNvSpPr/>
          <p:nvPr/>
        </p:nvSpPr>
        <p:spPr>
          <a:xfrm>
            <a:off x="16319153" y="106359"/>
            <a:ext cx="1833306" cy="1590675"/>
          </a:xfrm>
          <a:custGeom>
            <a:avLst/>
            <a:gdLst/>
            <a:ahLst/>
            <a:cxnLst/>
            <a:rect l="l" t="t" r="r" b="b"/>
            <a:pathLst>
              <a:path w="1611423" h="1341510">
                <a:moveTo>
                  <a:pt x="0" y="0"/>
                </a:moveTo>
                <a:lnTo>
                  <a:pt x="1611423" y="0"/>
                </a:lnTo>
                <a:lnTo>
                  <a:pt x="1611423" y="1341510"/>
                </a:lnTo>
                <a:lnTo>
                  <a:pt x="0" y="1341510"/>
                </a:lnTo>
                <a:lnTo>
                  <a:pt x="0" y="0"/>
                </a:lnTo>
                <a:close/>
              </a:path>
            </a:pathLst>
          </a:custGeom>
          <a:blipFill>
            <a:blip r:embed="rId4"/>
            <a:stretch>
              <a:fillRect/>
            </a:stretch>
          </a:blipFill>
        </p:spPr>
        <p:txBody>
          <a:bodyPr/>
          <a:lstStyle/>
          <a:p>
            <a:endParaRPr lang="en-US"/>
          </a:p>
        </p:txBody>
      </p:sp>
    </p:spTree>
    <p:extLst>
      <p:ext uri="{BB962C8B-B14F-4D97-AF65-F5344CB8AC3E}">
        <p14:creationId xmlns:p14="http://schemas.microsoft.com/office/powerpoint/2010/main" val="1429951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rgbClr val="F6F2EF"/>
        </a:solidFill>
        <a:effectLst/>
      </p:bgPr>
    </p:bg>
    <p:spTree>
      <p:nvGrpSpPr>
        <p:cNvPr id="1" name=""/>
        <p:cNvGrpSpPr/>
        <p:nvPr/>
      </p:nvGrpSpPr>
      <p:grpSpPr>
        <a:xfrm>
          <a:off x="0" y="0"/>
          <a:ext cx="0" cy="0"/>
          <a:chOff x="0" y="0"/>
          <a:chExt cx="0" cy="0"/>
        </a:xfrm>
      </p:grpSpPr>
      <p:sp useBgFill="1">
        <p:nvSpPr>
          <p:cNvPr id="5154" name="Rectangle 5153">
            <a:extLst>
              <a:ext uri="{FF2B5EF4-FFF2-40B4-BE49-F238E27FC236}">
                <a16:creationId xmlns:a16="http://schemas.microsoft.com/office/drawing/2014/main" id="{9F79630B-0F0B-446E-A637-38FA8F61D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6" name="Rectangle 5155">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542" y="-1"/>
            <a:ext cx="18288000" cy="1028699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4BF09F5-0EC1-83DB-8D63-31929DFBEA04}"/>
              </a:ext>
            </a:extLst>
          </p:cNvPr>
          <p:cNvSpPr txBox="1"/>
          <p:nvPr/>
        </p:nvSpPr>
        <p:spPr>
          <a:xfrm>
            <a:off x="-152400" y="2212058"/>
            <a:ext cx="8153400" cy="5862879"/>
          </a:xfrm>
          <a:prstGeom prst="rect">
            <a:avLst/>
          </a:prstGeom>
        </p:spPr>
        <p:txBody>
          <a:bodyPr vert="horz" lIns="91440" tIns="45720" rIns="91440" bIns="45720" rtlCol="0">
            <a:noAutofit/>
          </a:bodyPr>
          <a:lstStyle/>
          <a:p>
            <a:pPr marL="1143000" indent="-457200" fontAlgn="base">
              <a:lnSpc>
                <a:spcPct val="150000"/>
              </a:lnSpc>
              <a:spcBef>
                <a:spcPts val="1400"/>
              </a:spcBef>
              <a:spcAft>
                <a:spcPts val="0"/>
              </a:spcAft>
              <a:buFont typeface="Wingdings" panose="05000000000000000000" pitchFamily="2" charset="2"/>
              <a:buChar char="Ø"/>
            </a:pPr>
            <a:r>
              <a:rPr lang="en-US" sz="3200" b="0" i="0" u="none" strike="noStrike">
                <a:effectLst/>
              </a:rPr>
              <a:t>Triển khai website</a:t>
            </a:r>
            <a:r>
              <a:rPr lang="en-US" sz="3200" b="1" i="0" u="none" strike="noStrike">
                <a:effectLst/>
              </a:rPr>
              <a:t> WordPress</a:t>
            </a:r>
            <a:r>
              <a:rPr lang="en-US" sz="3200" b="0" i="0" u="none" strike="noStrike">
                <a:effectLst/>
              </a:rPr>
              <a:t> trên </a:t>
            </a:r>
            <a:r>
              <a:rPr lang="en-US" sz="3200" b="1" i="0" u="none" strike="noStrike">
                <a:effectLst/>
              </a:rPr>
              <a:t>DigitalOcean Cloud</a:t>
            </a:r>
          </a:p>
          <a:p>
            <a:pPr marL="1143000" indent="-457200" fontAlgn="base">
              <a:lnSpc>
                <a:spcPct val="150000"/>
              </a:lnSpc>
              <a:spcBef>
                <a:spcPts val="0"/>
              </a:spcBef>
              <a:spcAft>
                <a:spcPts val="0"/>
              </a:spcAft>
              <a:buFont typeface="Wingdings" panose="05000000000000000000" pitchFamily="2" charset="2"/>
              <a:buChar char="Ø"/>
            </a:pPr>
            <a:r>
              <a:rPr lang="en-US" sz="3200" b="1" i="0" u="none" strike="noStrike">
                <a:effectLst/>
              </a:rPr>
              <a:t>WP ERP</a:t>
            </a:r>
            <a:r>
              <a:rPr lang="en-US" sz="3200" b="0" i="0" u="none" strike="noStrike">
                <a:effectLst/>
              </a:rPr>
              <a:t> là một plugin ERP mã nguồn mở cho WordPress, cho phép bạn quản lý các hoạt động doanh nghiệp trực tiếp từ trang web WordPress của mình. </a:t>
            </a:r>
          </a:p>
          <a:p>
            <a:pPr marL="1143000" indent="-457200" fontAlgn="base">
              <a:lnSpc>
                <a:spcPct val="150000"/>
              </a:lnSpc>
              <a:spcBef>
                <a:spcPts val="0"/>
              </a:spcBef>
              <a:spcAft>
                <a:spcPts val="0"/>
              </a:spcAft>
              <a:buFont typeface="Wingdings" panose="05000000000000000000" pitchFamily="2" charset="2"/>
              <a:buChar char="Ø"/>
            </a:pPr>
            <a:r>
              <a:rPr lang="en-US" sz="3200" b="0" i="0" u="none" strike="noStrike">
                <a:effectLst/>
              </a:rPr>
              <a:t>Tích hợp </a:t>
            </a:r>
            <a:r>
              <a:rPr lang="en-US" sz="3200" b="1" i="0" u="none" strike="noStrike">
                <a:effectLst/>
              </a:rPr>
              <a:t>Contact Form 7</a:t>
            </a:r>
            <a:endParaRPr lang="en-US" sz="3200" b="0" i="0" u="none" strike="noStrike">
              <a:effectLst/>
            </a:endParaRPr>
          </a:p>
          <a:p>
            <a:pPr marL="1143000" indent="-457200" fontAlgn="base">
              <a:lnSpc>
                <a:spcPct val="150000"/>
              </a:lnSpc>
              <a:spcBef>
                <a:spcPts val="0"/>
              </a:spcBef>
              <a:spcAft>
                <a:spcPts val="0"/>
              </a:spcAft>
              <a:buFont typeface="Wingdings" panose="05000000000000000000" pitchFamily="2" charset="2"/>
              <a:buChar char="Ø"/>
            </a:pPr>
            <a:r>
              <a:rPr lang="en-US" sz="3200" b="0" i="0" u="none" strike="noStrike">
                <a:effectLst/>
              </a:rPr>
              <a:t>Tích hợp </a:t>
            </a:r>
            <a:r>
              <a:rPr lang="en-US" sz="3200" b="1" i="0" u="none" strike="noStrike">
                <a:effectLst/>
              </a:rPr>
              <a:t>Google Analytics</a:t>
            </a:r>
            <a:endParaRPr lang="en-US" sz="3200" b="0" i="0" u="none" strike="noStrike">
              <a:effectLst/>
            </a:endParaRPr>
          </a:p>
          <a:p>
            <a:pPr marL="1143000" indent="-457200" fontAlgn="base">
              <a:lnSpc>
                <a:spcPct val="150000"/>
              </a:lnSpc>
              <a:spcBef>
                <a:spcPts val="0"/>
              </a:spcBef>
              <a:spcAft>
                <a:spcPts val="0"/>
              </a:spcAft>
              <a:buFont typeface="Wingdings" panose="05000000000000000000" pitchFamily="2" charset="2"/>
              <a:buChar char="Ø"/>
            </a:pPr>
            <a:r>
              <a:rPr lang="en-US" sz="3200" b="0" i="0" u="none" strike="noStrike">
                <a:effectLst/>
              </a:rPr>
              <a:t>Đồng bộ dữ liệu </a:t>
            </a:r>
            <a:r>
              <a:rPr lang="en-US" sz="3200" b="1" i="0" u="none" strike="noStrike">
                <a:effectLst/>
              </a:rPr>
              <a:t>WordPress </a:t>
            </a:r>
            <a:r>
              <a:rPr lang="en-US" sz="3200" b="0" i="0" u="none" strike="noStrike">
                <a:effectLst/>
              </a:rPr>
              <a:t>và </a:t>
            </a:r>
            <a:r>
              <a:rPr lang="en-US" sz="3200" b="1" i="0" u="none" strike="noStrike">
                <a:effectLst/>
              </a:rPr>
              <a:t>ERPNext</a:t>
            </a:r>
            <a:endParaRPr lang="en-US" sz="3200" b="0" i="0" u="none" strike="noStrike">
              <a:effectLst/>
            </a:endParaRPr>
          </a:p>
        </p:txBody>
      </p:sp>
      <p:pic>
        <p:nvPicPr>
          <p:cNvPr id="5122" name="Picture 2" descr="Vấn đề phát triển công nghệ thông tin trong quản lý doanh nghiệp">
            <a:extLst>
              <a:ext uri="{FF2B5EF4-FFF2-40B4-BE49-F238E27FC236}">
                <a16:creationId xmlns:a16="http://schemas.microsoft.com/office/drawing/2014/main" id="{1A1B790F-3840-48E8-EACB-C5A5792E39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9587" r="20999"/>
          <a:stretch/>
        </p:blipFill>
        <p:spPr bwMode="auto">
          <a:xfrm>
            <a:off x="8610600" y="1"/>
            <a:ext cx="9677400" cy="10286999"/>
          </a:xfrm>
          <a:custGeom>
            <a:avLst/>
            <a:gdLst/>
            <a:ahLst/>
            <a:cxnLst/>
            <a:rect l="l" t="t" r="r" b="b"/>
            <a:pathLst>
              <a:path w="7243812" h="6857999">
                <a:moveTo>
                  <a:pt x="609803" y="0"/>
                </a:moveTo>
                <a:lnTo>
                  <a:pt x="1222601" y="0"/>
                </a:lnTo>
                <a:lnTo>
                  <a:pt x="1223032" y="1645"/>
                </a:lnTo>
                <a:lnTo>
                  <a:pt x="1343371" y="1645"/>
                </a:lnTo>
                <a:lnTo>
                  <a:pt x="1343665" y="0"/>
                </a:lnTo>
                <a:lnTo>
                  <a:pt x="1884172" y="0"/>
                </a:lnTo>
                <a:lnTo>
                  <a:pt x="1884280" y="1645"/>
                </a:lnTo>
                <a:lnTo>
                  <a:pt x="7243812" y="1645"/>
                </a:lnTo>
                <a:lnTo>
                  <a:pt x="7243812" y="6857999"/>
                </a:lnTo>
                <a:lnTo>
                  <a:pt x="133676" y="6857999"/>
                </a:lnTo>
                <a:lnTo>
                  <a:pt x="114609" y="6843646"/>
                </a:lnTo>
                <a:cubicBezTo>
                  <a:pt x="106811" y="6836369"/>
                  <a:pt x="103243" y="6828354"/>
                  <a:pt x="111459" y="6817746"/>
                </a:cubicBezTo>
                <a:cubicBezTo>
                  <a:pt x="93943" y="6769544"/>
                  <a:pt x="97901" y="6796071"/>
                  <a:pt x="113412" y="6759582"/>
                </a:cubicBezTo>
                <a:cubicBezTo>
                  <a:pt x="110188" y="6732087"/>
                  <a:pt x="99653" y="6727133"/>
                  <a:pt x="100729" y="6705297"/>
                </a:cubicBezTo>
                <a:cubicBezTo>
                  <a:pt x="94563" y="6675394"/>
                  <a:pt x="99792" y="6669536"/>
                  <a:pt x="87662" y="6640957"/>
                </a:cubicBezTo>
                <a:cubicBezTo>
                  <a:pt x="74199" y="6591883"/>
                  <a:pt x="82185" y="6576319"/>
                  <a:pt x="83084" y="6541313"/>
                </a:cubicBezTo>
                <a:cubicBezTo>
                  <a:pt x="82225" y="6490855"/>
                  <a:pt x="67640" y="6422980"/>
                  <a:pt x="59444" y="6370251"/>
                </a:cubicBezTo>
                <a:cubicBezTo>
                  <a:pt x="51248" y="6317522"/>
                  <a:pt x="30729" y="6270972"/>
                  <a:pt x="33908" y="6224938"/>
                </a:cubicBezTo>
                <a:lnTo>
                  <a:pt x="30063" y="6089693"/>
                </a:lnTo>
                <a:cubicBezTo>
                  <a:pt x="25730" y="6032039"/>
                  <a:pt x="3474" y="5997051"/>
                  <a:pt x="29101" y="5973994"/>
                </a:cubicBezTo>
                <a:cubicBezTo>
                  <a:pt x="17018" y="5940131"/>
                  <a:pt x="41135" y="5955713"/>
                  <a:pt x="33855" y="5939847"/>
                </a:cubicBezTo>
                <a:lnTo>
                  <a:pt x="12982" y="5906467"/>
                </a:lnTo>
                <a:lnTo>
                  <a:pt x="8416" y="5862699"/>
                </a:lnTo>
                <a:cubicBezTo>
                  <a:pt x="7895" y="5838948"/>
                  <a:pt x="8409" y="5853058"/>
                  <a:pt x="12052" y="5823324"/>
                </a:cubicBezTo>
                <a:cubicBezTo>
                  <a:pt x="11631" y="5805291"/>
                  <a:pt x="11213" y="5787258"/>
                  <a:pt x="10793" y="5769225"/>
                </a:cubicBezTo>
                <a:cubicBezTo>
                  <a:pt x="17866" y="5738356"/>
                  <a:pt x="19121" y="5696311"/>
                  <a:pt x="25986" y="5667896"/>
                </a:cubicBezTo>
                <a:cubicBezTo>
                  <a:pt x="16329" y="5647975"/>
                  <a:pt x="42195" y="5619318"/>
                  <a:pt x="43687" y="5594585"/>
                </a:cubicBezTo>
                <a:cubicBezTo>
                  <a:pt x="32512" y="5517959"/>
                  <a:pt x="44052" y="5536542"/>
                  <a:pt x="40019" y="5464225"/>
                </a:cubicBezTo>
                <a:cubicBezTo>
                  <a:pt x="32676" y="5400671"/>
                  <a:pt x="26469" y="5311951"/>
                  <a:pt x="22904" y="5269726"/>
                </a:cubicBezTo>
                <a:cubicBezTo>
                  <a:pt x="19341" y="5227501"/>
                  <a:pt x="14742" y="5212581"/>
                  <a:pt x="18628" y="5210876"/>
                </a:cubicBezTo>
                <a:cubicBezTo>
                  <a:pt x="-20300" y="5161742"/>
                  <a:pt x="15511" y="5141336"/>
                  <a:pt x="5392" y="5111369"/>
                </a:cubicBezTo>
                <a:cubicBezTo>
                  <a:pt x="10662" y="5053859"/>
                  <a:pt x="15546" y="5034036"/>
                  <a:pt x="13324" y="5009272"/>
                </a:cubicBezTo>
                <a:cubicBezTo>
                  <a:pt x="25126" y="4982633"/>
                  <a:pt x="74251" y="4956261"/>
                  <a:pt x="48699" y="4925805"/>
                </a:cubicBezTo>
                <a:cubicBezTo>
                  <a:pt x="76704" y="4931200"/>
                  <a:pt x="39437" y="4888353"/>
                  <a:pt x="62925" y="4877992"/>
                </a:cubicBezTo>
                <a:cubicBezTo>
                  <a:pt x="82480" y="4871554"/>
                  <a:pt x="75731" y="4857054"/>
                  <a:pt x="79496" y="4844323"/>
                </a:cubicBezTo>
                <a:cubicBezTo>
                  <a:pt x="97657" y="4832308"/>
                  <a:pt x="110974" y="4752352"/>
                  <a:pt x="101400" y="4733115"/>
                </a:cubicBezTo>
                <a:cubicBezTo>
                  <a:pt x="108185" y="4679357"/>
                  <a:pt x="119720" y="4662889"/>
                  <a:pt x="111223" y="4625153"/>
                </a:cubicBezTo>
                <a:cubicBezTo>
                  <a:pt x="106592" y="4588197"/>
                  <a:pt x="114401" y="4567830"/>
                  <a:pt x="126359" y="4539168"/>
                </a:cubicBezTo>
                <a:cubicBezTo>
                  <a:pt x="126535" y="4522289"/>
                  <a:pt x="126710" y="4505410"/>
                  <a:pt x="126886" y="4488531"/>
                </a:cubicBezTo>
                <a:cubicBezTo>
                  <a:pt x="126165" y="4473140"/>
                  <a:pt x="132917" y="4437329"/>
                  <a:pt x="135099" y="4411258"/>
                </a:cubicBezTo>
                <a:cubicBezTo>
                  <a:pt x="107667" y="4345686"/>
                  <a:pt x="146840" y="4280033"/>
                  <a:pt x="132327" y="4219510"/>
                </a:cubicBezTo>
                <a:cubicBezTo>
                  <a:pt x="138549" y="4158987"/>
                  <a:pt x="124091" y="4192084"/>
                  <a:pt x="172424" y="4048117"/>
                </a:cubicBezTo>
                <a:cubicBezTo>
                  <a:pt x="167703" y="4015047"/>
                  <a:pt x="203806" y="3905047"/>
                  <a:pt x="177666" y="3878222"/>
                </a:cubicBezTo>
                <a:cubicBezTo>
                  <a:pt x="167714" y="3821305"/>
                  <a:pt x="183914" y="3845122"/>
                  <a:pt x="156982" y="3778166"/>
                </a:cubicBezTo>
                <a:cubicBezTo>
                  <a:pt x="160365" y="3760234"/>
                  <a:pt x="142791" y="3724716"/>
                  <a:pt x="142115" y="3707357"/>
                </a:cubicBezTo>
                <a:cubicBezTo>
                  <a:pt x="139253" y="3688591"/>
                  <a:pt x="140202" y="3672776"/>
                  <a:pt x="139805" y="3665569"/>
                </a:cubicBezTo>
                <a:cubicBezTo>
                  <a:pt x="139778" y="3665084"/>
                  <a:pt x="139750" y="3664599"/>
                  <a:pt x="139723" y="3664114"/>
                </a:cubicBezTo>
                <a:lnTo>
                  <a:pt x="134134" y="3653088"/>
                </a:lnTo>
                <a:lnTo>
                  <a:pt x="126568" y="3641228"/>
                </a:lnTo>
                <a:cubicBezTo>
                  <a:pt x="126560" y="3629488"/>
                  <a:pt x="126549" y="3617747"/>
                  <a:pt x="126540" y="3606007"/>
                </a:cubicBezTo>
                <a:lnTo>
                  <a:pt x="134645" y="3597336"/>
                </a:lnTo>
                <a:lnTo>
                  <a:pt x="131649" y="3586412"/>
                </a:lnTo>
                <a:lnTo>
                  <a:pt x="134221" y="3569719"/>
                </a:lnTo>
                <a:lnTo>
                  <a:pt x="133795" y="3568021"/>
                </a:lnTo>
                <a:lnTo>
                  <a:pt x="130189" y="3553678"/>
                </a:lnTo>
                <a:lnTo>
                  <a:pt x="129827" y="3552249"/>
                </a:lnTo>
                <a:lnTo>
                  <a:pt x="122183" y="3542019"/>
                </a:lnTo>
                <a:lnTo>
                  <a:pt x="112426" y="3531201"/>
                </a:lnTo>
                <a:lnTo>
                  <a:pt x="105626" y="3496391"/>
                </a:lnTo>
                <a:lnTo>
                  <a:pt x="111971" y="3486850"/>
                </a:lnTo>
                <a:lnTo>
                  <a:pt x="106910" y="3476412"/>
                </a:lnTo>
                <a:cubicBezTo>
                  <a:pt x="105781" y="3466028"/>
                  <a:pt x="105824" y="3433967"/>
                  <a:pt x="105209" y="3424545"/>
                </a:cubicBezTo>
                <a:lnTo>
                  <a:pt x="103215" y="3419880"/>
                </a:lnTo>
                <a:lnTo>
                  <a:pt x="104953" y="3415218"/>
                </a:lnTo>
                <a:lnTo>
                  <a:pt x="101255" y="3409825"/>
                </a:lnTo>
                <a:lnTo>
                  <a:pt x="103044" y="3407057"/>
                </a:lnTo>
                <a:lnTo>
                  <a:pt x="89764" y="3378959"/>
                </a:lnTo>
                <a:lnTo>
                  <a:pt x="83991" y="3362948"/>
                </a:lnTo>
                <a:lnTo>
                  <a:pt x="66858" y="3332072"/>
                </a:lnTo>
                <a:lnTo>
                  <a:pt x="69057" y="3325671"/>
                </a:lnTo>
                <a:lnTo>
                  <a:pt x="51631" y="3278130"/>
                </a:lnTo>
                <a:lnTo>
                  <a:pt x="53959" y="3277179"/>
                </a:lnTo>
                <a:lnTo>
                  <a:pt x="60205" y="3262610"/>
                </a:lnTo>
                <a:lnTo>
                  <a:pt x="58998" y="3258677"/>
                </a:lnTo>
                <a:cubicBezTo>
                  <a:pt x="46010" y="3210316"/>
                  <a:pt x="80872" y="3236545"/>
                  <a:pt x="45170" y="3180546"/>
                </a:cubicBezTo>
                <a:cubicBezTo>
                  <a:pt x="53643" y="3171780"/>
                  <a:pt x="52550" y="3163902"/>
                  <a:pt x="45228" y="3151828"/>
                </a:cubicBezTo>
                <a:cubicBezTo>
                  <a:pt x="39651" y="3128169"/>
                  <a:pt x="64667" y="3124610"/>
                  <a:pt x="45020" y="3103777"/>
                </a:cubicBezTo>
                <a:cubicBezTo>
                  <a:pt x="59127" y="3105196"/>
                  <a:pt x="41123" y="3057428"/>
                  <a:pt x="57092" y="3065434"/>
                </a:cubicBezTo>
                <a:cubicBezTo>
                  <a:pt x="55435" y="3051512"/>
                  <a:pt x="40803" y="3032637"/>
                  <a:pt x="35088" y="3020247"/>
                </a:cubicBezTo>
                <a:cubicBezTo>
                  <a:pt x="32503" y="3002537"/>
                  <a:pt x="18197" y="3001119"/>
                  <a:pt x="22803" y="2991092"/>
                </a:cubicBezTo>
                <a:cubicBezTo>
                  <a:pt x="24338" y="2987749"/>
                  <a:pt x="27975" y="2983455"/>
                  <a:pt x="34850" y="2977278"/>
                </a:cubicBezTo>
                <a:cubicBezTo>
                  <a:pt x="22587" y="2954448"/>
                  <a:pt x="35600" y="2946689"/>
                  <a:pt x="36223" y="2911749"/>
                </a:cubicBezTo>
                <a:cubicBezTo>
                  <a:pt x="35158" y="2886513"/>
                  <a:pt x="29761" y="2843788"/>
                  <a:pt x="28462" y="2825860"/>
                </a:cubicBezTo>
                <a:cubicBezTo>
                  <a:pt x="28449" y="2818634"/>
                  <a:pt x="28437" y="2811409"/>
                  <a:pt x="28424" y="2804183"/>
                </a:cubicBezTo>
                <a:lnTo>
                  <a:pt x="21292" y="2790136"/>
                </a:lnTo>
                <a:lnTo>
                  <a:pt x="16179" y="2760208"/>
                </a:lnTo>
                <a:lnTo>
                  <a:pt x="22858" y="2751112"/>
                </a:lnTo>
                <a:lnTo>
                  <a:pt x="18505" y="2740278"/>
                </a:lnTo>
                <a:lnTo>
                  <a:pt x="22482" y="2726489"/>
                </a:lnTo>
                <a:lnTo>
                  <a:pt x="18175" y="2725052"/>
                </a:lnTo>
                <a:lnTo>
                  <a:pt x="10521" y="2715895"/>
                </a:lnTo>
                <a:lnTo>
                  <a:pt x="25499" y="2665666"/>
                </a:lnTo>
                <a:lnTo>
                  <a:pt x="30658" y="2635351"/>
                </a:lnTo>
                <a:cubicBezTo>
                  <a:pt x="30723" y="2625597"/>
                  <a:pt x="30791" y="2615842"/>
                  <a:pt x="30857" y="2606088"/>
                </a:cubicBezTo>
                <a:lnTo>
                  <a:pt x="37532" y="2596456"/>
                </a:lnTo>
                <a:cubicBezTo>
                  <a:pt x="41239" y="2582253"/>
                  <a:pt x="34640" y="2564757"/>
                  <a:pt x="36511" y="2549900"/>
                </a:cubicBezTo>
                <a:lnTo>
                  <a:pt x="53712" y="2496499"/>
                </a:lnTo>
                <a:cubicBezTo>
                  <a:pt x="53527" y="2492743"/>
                  <a:pt x="64725" y="2449625"/>
                  <a:pt x="64540" y="2445869"/>
                </a:cubicBezTo>
                <a:cubicBezTo>
                  <a:pt x="61940" y="2441580"/>
                  <a:pt x="65575" y="2413465"/>
                  <a:pt x="64348" y="2408995"/>
                </a:cubicBezTo>
                <a:cubicBezTo>
                  <a:pt x="100333" y="2407546"/>
                  <a:pt x="71752" y="2329020"/>
                  <a:pt x="101725" y="2335735"/>
                </a:cubicBezTo>
                <a:cubicBezTo>
                  <a:pt x="120512" y="2299003"/>
                  <a:pt x="138791" y="2291744"/>
                  <a:pt x="147278" y="2260088"/>
                </a:cubicBezTo>
                <a:cubicBezTo>
                  <a:pt x="152668" y="2224200"/>
                  <a:pt x="143589" y="2220953"/>
                  <a:pt x="152643" y="2193455"/>
                </a:cubicBezTo>
                <a:cubicBezTo>
                  <a:pt x="152701" y="2159228"/>
                  <a:pt x="131577" y="2138038"/>
                  <a:pt x="161815" y="2107942"/>
                </a:cubicBezTo>
                <a:lnTo>
                  <a:pt x="168884" y="2024270"/>
                </a:lnTo>
                <a:lnTo>
                  <a:pt x="210800" y="1969445"/>
                </a:lnTo>
                <a:lnTo>
                  <a:pt x="215063" y="1961162"/>
                </a:lnTo>
                <a:lnTo>
                  <a:pt x="226767" y="1945112"/>
                </a:lnTo>
                <a:lnTo>
                  <a:pt x="225906" y="1942021"/>
                </a:lnTo>
                <a:lnTo>
                  <a:pt x="220555" y="1935584"/>
                </a:lnTo>
                <a:cubicBezTo>
                  <a:pt x="220179" y="1930292"/>
                  <a:pt x="223282" y="1914884"/>
                  <a:pt x="223648" y="1910265"/>
                </a:cubicBezTo>
                <a:cubicBezTo>
                  <a:pt x="221934" y="1909994"/>
                  <a:pt x="221895" y="1909162"/>
                  <a:pt x="222758" y="1907867"/>
                </a:cubicBezTo>
                <a:lnTo>
                  <a:pt x="229387" y="1899379"/>
                </a:lnTo>
                <a:lnTo>
                  <a:pt x="231548" y="1895114"/>
                </a:lnTo>
                <a:lnTo>
                  <a:pt x="216553" y="1892417"/>
                </a:lnTo>
                <a:cubicBezTo>
                  <a:pt x="209075" y="1884999"/>
                  <a:pt x="222114" y="1866643"/>
                  <a:pt x="209739" y="1861483"/>
                </a:cubicBezTo>
                <a:cubicBezTo>
                  <a:pt x="214584" y="1853278"/>
                  <a:pt x="219066" y="1844665"/>
                  <a:pt x="222950" y="1835810"/>
                </a:cubicBezTo>
                <a:lnTo>
                  <a:pt x="224812" y="1830569"/>
                </a:lnTo>
                <a:lnTo>
                  <a:pt x="224522" y="1830429"/>
                </a:lnTo>
                <a:cubicBezTo>
                  <a:pt x="224224" y="1829219"/>
                  <a:pt x="224571" y="1827468"/>
                  <a:pt x="225830" y="1824832"/>
                </a:cubicBezTo>
                <a:lnTo>
                  <a:pt x="228207" y="1821003"/>
                </a:lnTo>
                <a:lnTo>
                  <a:pt x="230878" y="1807109"/>
                </a:lnTo>
                <a:lnTo>
                  <a:pt x="227355" y="1805316"/>
                </a:lnTo>
                <a:lnTo>
                  <a:pt x="228132" y="1804434"/>
                </a:lnTo>
                <a:cubicBezTo>
                  <a:pt x="237533" y="1798221"/>
                  <a:pt x="248274" y="1797417"/>
                  <a:pt x="223762" y="1784314"/>
                </a:cubicBezTo>
                <a:cubicBezTo>
                  <a:pt x="240655" y="1769422"/>
                  <a:pt x="224912" y="1763793"/>
                  <a:pt x="226521" y="1740358"/>
                </a:cubicBezTo>
                <a:cubicBezTo>
                  <a:pt x="240385" y="1732435"/>
                  <a:pt x="239102" y="1724301"/>
                  <a:pt x="233164" y="1715685"/>
                </a:cubicBezTo>
                <a:cubicBezTo>
                  <a:pt x="245499" y="1694404"/>
                  <a:pt x="240415" y="1672675"/>
                  <a:pt x="245819" y="1647555"/>
                </a:cubicBezTo>
                <a:cubicBezTo>
                  <a:pt x="268668" y="1622803"/>
                  <a:pt x="248434" y="1605585"/>
                  <a:pt x="254317" y="1578752"/>
                </a:cubicBezTo>
                <a:lnTo>
                  <a:pt x="249918" y="1546022"/>
                </a:lnTo>
                <a:cubicBezTo>
                  <a:pt x="251996" y="1543635"/>
                  <a:pt x="248777" y="1521210"/>
                  <a:pt x="248927" y="1519929"/>
                </a:cubicBezTo>
                <a:lnTo>
                  <a:pt x="248704" y="1519731"/>
                </a:lnTo>
                <a:lnTo>
                  <a:pt x="252245" y="1514846"/>
                </a:lnTo>
                <a:cubicBezTo>
                  <a:pt x="255314" y="1501295"/>
                  <a:pt x="252199" y="1477394"/>
                  <a:pt x="254681" y="1463304"/>
                </a:cubicBezTo>
                <a:cubicBezTo>
                  <a:pt x="257024" y="1459891"/>
                  <a:pt x="268983" y="1432466"/>
                  <a:pt x="267138" y="1430305"/>
                </a:cubicBezTo>
                <a:lnTo>
                  <a:pt x="266110" y="1429568"/>
                </a:lnTo>
                <a:lnTo>
                  <a:pt x="286784" y="1404045"/>
                </a:lnTo>
                <a:lnTo>
                  <a:pt x="294521" y="1360879"/>
                </a:lnTo>
                <a:lnTo>
                  <a:pt x="324750" y="1301993"/>
                </a:lnTo>
                <a:lnTo>
                  <a:pt x="328780" y="1210776"/>
                </a:lnTo>
                <a:cubicBezTo>
                  <a:pt x="344171" y="1197232"/>
                  <a:pt x="343390" y="1192124"/>
                  <a:pt x="346123" y="1157176"/>
                </a:cubicBezTo>
                <a:cubicBezTo>
                  <a:pt x="359383" y="1110140"/>
                  <a:pt x="355619" y="1111028"/>
                  <a:pt x="349331" y="1063288"/>
                </a:cubicBezTo>
                <a:cubicBezTo>
                  <a:pt x="364194" y="1005331"/>
                  <a:pt x="362778" y="969963"/>
                  <a:pt x="431245" y="889417"/>
                </a:cubicBezTo>
                <a:lnTo>
                  <a:pt x="459477" y="816346"/>
                </a:lnTo>
                <a:cubicBezTo>
                  <a:pt x="465006" y="808083"/>
                  <a:pt x="496978" y="764380"/>
                  <a:pt x="489268" y="752692"/>
                </a:cubicBezTo>
                <a:lnTo>
                  <a:pt x="505368" y="724368"/>
                </a:lnTo>
                <a:lnTo>
                  <a:pt x="511178" y="722494"/>
                </a:lnTo>
                <a:lnTo>
                  <a:pt x="514451" y="717531"/>
                </a:lnTo>
                <a:cubicBezTo>
                  <a:pt x="514171" y="710761"/>
                  <a:pt x="513893" y="703992"/>
                  <a:pt x="513612" y="697222"/>
                </a:cubicBezTo>
                <a:cubicBezTo>
                  <a:pt x="513272" y="693376"/>
                  <a:pt x="513720" y="690905"/>
                  <a:pt x="514772" y="689289"/>
                </a:cubicBezTo>
                <a:lnTo>
                  <a:pt x="515249" y="689151"/>
                </a:lnTo>
                <a:cubicBezTo>
                  <a:pt x="515320" y="686637"/>
                  <a:pt x="515389" y="684122"/>
                  <a:pt x="515461" y="681608"/>
                </a:cubicBezTo>
                <a:cubicBezTo>
                  <a:pt x="522970" y="666964"/>
                  <a:pt x="551123" y="617831"/>
                  <a:pt x="560298" y="601285"/>
                </a:cubicBezTo>
                <a:cubicBezTo>
                  <a:pt x="558549" y="585107"/>
                  <a:pt x="540289" y="573171"/>
                  <a:pt x="570504" y="582332"/>
                </a:cubicBezTo>
                <a:cubicBezTo>
                  <a:pt x="570816" y="577121"/>
                  <a:pt x="573898" y="574271"/>
                  <a:pt x="578347" y="572511"/>
                </a:cubicBezTo>
                <a:lnTo>
                  <a:pt x="580375" y="572092"/>
                </a:lnTo>
                <a:lnTo>
                  <a:pt x="575722" y="536015"/>
                </a:lnTo>
                <a:lnTo>
                  <a:pt x="578705" y="531675"/>
                </a:lnTo>
                <a:lnTo>
                  <a:pt x="564084" y="491380"/>
                </a:lnTo>
                <a:cubicBezTo>
                  <a:pt x="560969" y="487340"/>
                  <a:pt x="560134" y="482008"/>
                  <a:pt x="564457" y="473782"/>
                </a:cubicBezTo>
                <a:lnTo>
                  <a:pt x="566413" y="472000"/>
                </a:lnTo>
                <a:lnTo>
                  <a:pt x="584600" y="354566"/>
                </a:lnTo>
                <a:cubicBezTo>
                  <a:pt x="586100" y="325288"/>
                  <a:pt x="584583" y="317533"/>
                  <a:pt x="588077" y="265704"/>
                </a:cubicBezTo>
                <a:cubicBezTo>
                  <a:pt x="588008" y="205530"/>
                  <a:pt x="578491" y="226511"/>
                  <a:pt x="580576" y="187093"/>
                </a:cubicBezTo>
                <a:cubicBezTo>
                  <a:pt x="579265" y="162458"/>
                  <a:pt x="569240" y="117589"/>
                  <a:pt x="587928" y="130336"/>
                </a:cubicBezTo>
                <a:cubicBezTo>
                  <a:pt x="552635" y="69804"/>
                  <a:pt x="604651" y="82036"/>
                  <a:pt x="593881" y="17287"/>
                </a:cubicBezTo>
                <a:cubicBezTo>
                  <a:pt x="600399" y="13784"/>
                  <a:pt x="605413" y="8440"/>
                  <a:pt x="609224" y="1705"/>
                </a:cubicBezTo>
                <a:close/>
              </a:path>
            </a:pathLst>
          </a:cu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5091782-C973-0CA7-C4F9-EC1EF4A693D4}"/>
              </a:ext>
            </a:extLst>
          </p:cNvPr>
          <p:cNvSpPr txBox="1"/>
          <p:nvPr/>
        </p:nvSpPr>
        <p:spPr>
          <a:xfrm>
            <a:off x="381000" y="266700"/>
            <a:ext cx="9899786" cy="500137"/>
          </a:xfrm>
          <a:prstGeom prst="rect">
            <a:avLst/>
          </a:prstGeom>
        </p:spPr>
        <p:txBody>
          <a:bodyPr wrap="square" lIns="0" tIns="0" rIns="0" bIns="0" rtlCol="0" anchor="t">
            <a:spAutoFit/>
          </a:bodyPr>
          <a:lstStyle/>
          <a:p>
            <a:pPr marL="0" lvl="0" indent="0" algn="l">
              <a:lnSpc>
                <a:spcPts val="3919"/>
              </a:lnSpc>
              <a:spcBef>
                <a:spcPct val="0"/>
              </a:spcBef>
            </a:pPr>
            <a:r>
              <a:rPr lang="en-US" sz="3600" b="1" dirty="0">
                <a:latin typeface="Quicksand Bold"/>
                <a:ea typeface="Quicksand Bold"/>
                <a:cs typeface="Quicksand Bold"/>
                <a:sym typeface="Quicksand Bold"/>
              </a:rPr>
              <a:t>V. </a:t>
            </a:r>
            <a:r>
              <a:rPr lang="en-US" sz="3600" b="1" dirty="0" err="1">
                <a:latin typeface="Quicksand Bold"/>
                <a:ea typeface="Quicksand Bold"/>
                <a:cs typeface="Quicksand Bold"/>
                <a:sym typeface="Quicksand Bold"/>
              </a:rPr>
              <a:t>Công</a:t>
            </a:r>
            <a:r>
              <a:rPr lang="en-US" sz="3600" b="1" dirty="0">
                <a:latin typeface="Quicksand Bold"/>
                <a:ea typeface="Quicksand Bold"/>
                <a:cs typeface="Quicksand Bold"/>
                <a:sym typeface="Quicksand Bold"/>
              </a:rPr>
              <a:t> </a:t>
            </a:r>
            <a:r>
              <a:rPr lang="en-US" sz="3600" b="1" dirty="0" err="1">
                <a:latin typeface="Quicksand Bold"/>
                <a:ea typeface="Quicksand Bold"/>
                <a:cs typeface="Quicksand Bold"/>
                <a:sym typeface="Quicksand Bold"/>
              </a:rPr>
              <a:t>nghệ</a:t>
            </a:r>
            <a:r>
              <a:rPr lang="en-US" sz="3600" b="1" dirty="0">
                <a:latin typeface="Quicksand Bold"/>
                <a:ea typeface="Quicksand Bold"/>
                <a:cs typeface="Quicksand Bold"/>
                <a:sym typeface="Quicksand Bold"/>
              </a:rPr>
              <a:t> </a:t>
            </a:r>
            <a:r>
              <a:rPr lang="en-US" sz="3600" b="1" dirty="0" err="1">
                <a:latin typeface="Quicksand Bold"/>
                <a:ea typeface="Quicksand Bold"/>
                <a:cs typeface="Quicksand Bold"/>
                <a:sym typeface="Quicksand Bold"/>
              </a:rPr>
              <a:t>sử</a:t>
            </a:r>
            <a:r>
              <a:rPr lang="en-US" sz="3600" b="1" dirty="0">
                <a:latin typeface="Quicksand Bold"/>
                <a:ea typeface="Quicksand Bold"/>
                <a:cs typeface="Quicksand Bold"/>
                <a:sym typeface="Quicksand Bold"/>
              </a:rPr>
              <a:t> </a:t>
            </a:r>
            <a:r>
              <a:rPr lang="en-US" sz="3600" b="1" dirty="0" err="1">
                <a:latin typeface="Quicksand Bold"/>
                <a:ea typeface="Quicksand Bold"/>
                <a:cs typeface="Quicksand Bold"/>
                <a:sym typeface="Quicksand Bold"/>
              </a:rPr>
              <a:t>dụng</a:t>
            </a:r>
            <a:r>
              <a:rPr lang="en-US" sz="3600" b="1" dirty="0">
                <a:latin typeface="Quicksand Bold"/>
                <a:ea typeface="Quicksand Bold"/>
                <a:cs typeface="Quicksand Bold"/>
                <a:sym typeface="Quicksand Bold"/>
              </a:rPr>
              <a:t> </a:t>
            </a:r>
            <a:r>
              <a:rPr lang="en-US" sz="3600" b="1" dirty="0" err="1">
                <a:latin typeface="Quicksand Bold"/>
                <a:ea typeface="Quicksand Bold"/>
                <a:cs typeface="Quicksand Bold"/>
                <a:sym typeface="Quicksand Bold"/>
              </a:rPr>
              <a:t>trong</a:t>
            </a:r>
            <a:r>
              <a:rPr lang="en-US" sz="3600" b="1" dirty="0">
                <a:latin typeface="Quicksand Bold"/>
                <a:ea typeface="Quicksand Bold"/>
                <a:cs typeface="Quicksand Bold"/>
                <a:sym typeface="Quicksand Bold"/>
              </a:rPr>
              <a:t> </a:t>
            </a:r>
            <a:r>
              <a:rPr lang="en-US" sz="3600" b="1" dirty="0" err="1">
                <a:latin typeface="Quicksand Bold"/>
                <a:ea typeface="Quicksand Bold"/>
                <a:cs typeface="Quicksand Bold"/>
                <a:sym typeface="Quicksand Bold"/>
              </a:rPr>
              <a:t>hệ</a:t>
            </a:r>
            <a:r>
              <a:rPr lang="en-US" sz="3600" b="1" dirty="0">
                <a:latin typeface="Quicksand Bold"/>
                <a:ea typeface="Quicksand Bold"/>
                <a:cs typeface="Quicksand Bold"/>
                <a:sym typeface="Quicksand Bold"/>
              </a:rPr>
              <a:t> </a:t>
            </a:r>
            <a:r>
              <a:rPr lang="en-US" sz="3600" b="1" dirty="0" err="1">
                <a:latin typeface="Quicksand Bold"/>
                <a:ea typeface="Quicksand Bold"/>
                <a:cs typeface="Quicksand Bold"/>
                <a:sym typeface="Quicksand Bold"/>
              </a:rPr>
              <a:t>thống</a:t>
            </a:r>
            <a:endParaRPr lang="en-US" sz="3600" b="1" dirty="0">
              <a:latin typeface="Quicksand Bold"/>
              <a:ea typeface="Quicksand Bold"/>
              <a:cs typeface="Quicksand Bold"/>
              <a:sym typeface="Quicksand Bold"/>
            </a:endParaRPr>
          </a:p>
        </p:txBody>
      </p:sp>
      <p:sp>
        <p:nvSpPr>
          <p:cNvPr id="2" name="Freeform 37">
            <a:extLst>
              <a:ext uri="{FF2B5EF4-FFF2-40B4-BE49-F238E27FC236}">
                <a16:creationId xmlns:a16="http://schemas.microsoft.com/office/drawing/2014/main" id="{579EA0BD-AFF2-A1F7-EC8A-150C4FBC93F3}"/>
              </a:ext>
            </a:extLst>
          </p:cNvPr>
          <p:cNvSpPr/>
          <p:nvPr/>
        </p:nvSpPr>
        <p:spPr>
          <a:xfrm>
            <a:off x="16319153" y="106359"/>
            <a:ext cx="1833306" cy="1590675"/>
          </a:xfrm>
          <a:custGeom>
            <a:avLst/>
            <a:gdLst/>
            <a:ahLst/>
            <a:cxnLst/>
            <a:rect l="l" t="t" r="r" b="b"/>
            <a:pathLst>
              <a:path w="1611423" h="1341510">
                <a:moveTo>
                  <a:pt x="0" y="0"/>
                </a:moveTo>
                <a:lnTo>
                  <a:pt x="1611423" y="0"/>
                </a:lnTo>
                <a:lnTo>
                  <a:pt x="1611423" y="1341510"/>
                </a:lnTo>
                <a:lnTo>
                  <a:pt x="0" y="1341510"/>
                </a:lnTo>
                <a:lnTo>
                  <a:pt x="0" y="0"/>
                </a:lnTo>
                <a:close/>
              </a:path>
            </a:pathLst>
          </a:custGeom>
          <a:blipFill>
            <a:blip r:embed="rId4"/>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sp useBgFill="1">
        <p:nvSpPr>
          <p:cNvPr id="4110" name="Rectangle 4109">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4BF09F5-0EC1-83DB-8D63-31929DFBEA04}"/>
              </a:ext>
            </a:extLst>
          </p:cNvPr>
          <p:cNvSpPr txBox="1"/>
          <p:nvPr/>
        </p:nvSpPr>
        <p:spPr>
          <a:xfrm>
            <a:off x="152400" y="1757432"/>
            <a:ext cx="8791779" cy="7538973"/>
          </a:xfrm>
          <a:prstGeom prst="rect">
            <a:avLst/>
          </a:prstGeom>
        </p:spPr>
        <p:txBody>
          <a:bodyPr vert="horz" lIns="91440" tIns="45720" rIns="91440" bIns="45720" rtlCol="0">
            <a:noAutofit/>
          </a:bodyPr>
          <a:lstStyle/>
          <a:p>
            <a:pPr marL="1143000" indent="-457200" fontAlgn="base">
              <a:lnSpc>
                <a:spcPct val="150000"/>
              </a:lnSpc>
              <a:spcBef>
                <a:spcPts val="0"/>
              </a:spcBef>
              <a:spcAft>
                <a:spcPts val="0"/>
              </a:spcAft>
              <a:buFont typeface="Wingdings" panose="05000000000000000000" pitchFamily="2" charset="2"/>
              <a:buChar char="Ø"/>
            </a:pPr>
            <a:r>
              <a:rPr lang="en-US" sz="3200" b="1" i="0" u="none" strike="noStrike">
                <a:effectLst/>
              </a:rPr>
              <a:t>Google URL Builder / UTM Tracking</a:t>
            </a:r>
            <a:r>
              <a:rPr lang="en-US" sz="3200" b="0" i="0" u="none" strike="noStrike">
                <a:effectLst/>
              </a:rPr>
              <a:t>: Theo dõi nguồn truy cập và chiến dịch.</a:t>
            </a:r>
          </a:p>
          <a:p>
            <a:pPr marL="1143000" indent="-457200" fontAlgn="base">
              <a:lnSpc>
                <a:spcPct val="150000"/>
              </a:lnSpc>
              <a:spcBef>
                <a:spcPts val="0"/>
              </a:spcBef>
              <a:spcAft>
                <a:spcPts val="0"/>
              </a:spcAft>
              <a:buFont typeface="Wingdings" panose="05000000000000000000" pitchFamily="2" charset="2"/>
              <a:buChar char="Ø"/>
            </a:pPr>
            <a:r>
              <a:rPr lang="en-US" sz="3200" b="0" i="0" u="none" strike="noStrike">
                <a:effectLst/>
              </a:rPr>
              <a:t>Triển khai </a:t>
            </a:r>
            <a:r>
              <a:rPr lang="en-US" sz="3200" b="1" i="0" u="none" strike="noStrike">
                <a:effectLst/>
              </a:rPr>
              <a:t>Cloudflare </a:t>
            </a:r>
            <a:r>
              <a:rPr lang="en-US" sz="3200" b="0" i="0" u="none" strike="noStrike">
                <a:effectLst/>
              </a:rPr>
              <a:t>cho website WordPress với các thiết lập DNS, SSL, Security</a:t>
            </a:r>
          </a:p>
          <a:p>
            <a:pPr marL="1143000" indent="-457200" fontAlgn="base">
              <a:lnSpc>
                <a:spcPct val="150000"/>
              </a:lnSpc>
              <a:spcBef>
                <a:spcPts val="0"/>
              </a:spcBef>
              <a:spcAft>
                <a:spcPts val="0"/>
              </a:spcAft>
              <a:buFont typeface="Wingdings" panose="05000000000000000000" pitchFamily="2" charset="2"/>
              <a:buChar char="Ø"/>
            </a:pPr>
            <a:r>
              <a:rPr lang="en-US" sz="3200" b="0" i="0" u="none" strike="noStrike">
                <a:effectLst/>
              </a:rPr>
              <a:t>Tích hợp hệ thống thanh toán </a:t>
            </a:r>
            <a:r>
              <a:rPr lang="en-US" sz="3200" b="1" i="0" u="none" strike="noStrike">
                <a:effectLst/>
              </a:rPr>
              <a:t>PayOS</a:t>
            </a:r>
            <a:endParaRPr lang="en-US" sz="3200" b="0" i="0" u="none" strike="noStrike">
              <a:effectLst/>
            </a:endParaRPr>
          </a:p>
          <a:p>
            <a:pPr marL="1143000" indent="-457200" fontAlgn="base">
              <a:lnSpc>
                <a:spcPct val="150000"/>
              </a:lnSpc>
              <a:spcBef>
                <a:spcPts val="0"/>
              </a:spcBef>
              <a:spcAft>
                <a:spcPts val="0"/>
              </a:spcAft>
              <a:buFont typeface="Wingdings" panose="05000000000000000000" pitchFamily="2" charset="2"/>
              <a:buChar char="Ø"/>
            </a:pPr>
            <a:r>
              <a:rPr lang="en-US" sz="3200" b="1" i="0" u="none" strike="noStrike">
                <a:effectLst/>
              </a:rPr>
              <a:t>Automated Backups </a:t>
            </a:r>
            <a:r>
              <a:rPr lang="en-US" sz="3200" b="0" i="0" u="none" strike="noStrike">
                <a:effectLst/>
              </a:rPr>
              <a:t>và Snapshot trên DigitalOcean</a:t>
            </a:r>
          </a:p>
          <a:p>
            <a:pPr marL="1143000" indent="-457200" fontAlgn="base">
              <a:lnSpc>
                <a:spcPct val="150000"/>
              </a:lnSpc>
              <a:spcBef>
                <a:spcPts val="0"/>
              </a:spcBef>
              <a:spcAft>
                <a:spcPts val="400"/>
              </a:spcAft>
              <a:buFont typeface="Wingdings" panose="05000000000000000000" pitchFamily="2" charset="2"/>
              <a:buChar char="Ø"/>
            </a:pPr>
            <a:r>
              <a:rPr lang="en-US" sz="3200" b="0" i="0" u="none" strike="noStrike">
                <a:effectLst/>
              </a:rPr>
              <a:t>Tích hợp </a:t>
            </a:r>
            <a:r>
              <a:rPr lang="en-US" sz="3200" b="1" i="0" u="none" strike="noStrike">
                <a:effectLst/>
              </a:rPr>
              <a:t>WP Offload Media Lite </a:t>
            </a:r>
            <a:r>
              <a:rPr lang="en-US" sz="3200" b="0" i="0" u="none" strike="noStrike">
                <a:effectLst/>
              </a:rPr>
              <a:t>với </a:t>
            </a:r>
            <a:r>
              <a:rPr lang="en-US" sz="3200" b="1" i="0" u="none" strike="noStrike">
                <a:effectLst/>
              </a:rPr>
              <a:t>Spaces Storage</a:t>
            </a:r>
            <a:r>
              <a:rPr lang="en-US" sz="3200" b="0" i="0" u="none" strike="noStrike">
                <a:effectLst/>
              </a:rPr>
              <a:t> của DigitalOcean, lưu trữ media qua CDN</a:t>
            </a:r>
          </a:p>
        </p:txBody>
      </p:sp>
      <p:pic>
        <p:nvPicPr>
          <p:cNvPr id="4098" name="Picture 2" descr="Công nghệ Thông tin Phát triển như thế nào? | Ngành CNTT">
            <a:extLst>
              <a:ext uri="{FF2B5EF4-FFF2-40B4-BE49-F238E27FC236}">
                <a16:creationId xmlns:a16="http://schemas.microsoft.com/office/drawing/2014/main" id="{58EF63F8-0D49-C452-2805-5B51A1E04B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146" r="21817"/>
          <a:stretch/>
        </p:blipFill>
        <p:spPr bwMode="auto">
          <a:xfrm>
            <a:off x="9343822" y="10"/>
            <a:ext cx="8944178" cy="10286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BD51374-C2C1-4503-18BE-2999F25B4DD5}"/>
              </a:ext>
            </a:extLst>
          </p:cNvPr>
          <p:cNvSpPr txBox="1"/>
          <p:nvPr/>
        </p:nvSpPr>
        <p:spPr>
          <a:xfrm>
            <a:off x="381000" y="266700"/>
            <a:ext cx="9899786" cy="500137"/>
          </a:xfrm>
          <a:prstGeom prst="rect">
            <a:avLst/>
          </a:prstGeom>
        </p:spPr>
        <p:txBody>
          <a:bodyPr wrap="square" lIns="0" tIns="0" rIns="0" bIns="0" rtlCol="0" anchor="t">
            <a:spAutoFit/>
          </a:bodyPr>
          <a:lstStyle/>
          <a:p>
            <a:pPr marL="0" lvl="0" indent="0" algn="l">
              <a:lnSpc>
                <a:spcPts val="3919"/>
              </a:lnSpc>
              <a:spcBef>
                <a:spcPct val="0"/>
              </a:spcBef>
            </a:pPr>
            <a:r>
              <a:rPr lang="en-US" sz="3600" b="1" dirty="0">
                <a:latin typeface="Quicksand Bold"/>
                <a:ea typeface="Quicksand Bold"/>
                <a:cs typeface="Quicksand Bold"/>
                <a:sym typeface="Quicksand Bold"/>
              </a:rPr>
              <a:t>V. </a:t>
            </a:r>
            <a:r>
              <a:rPr lang="en-US" sz="3600" b="1" dirty="0" err="1">
                <a:latin typeface="Quicksand Bold"/>
                <a:ea typeface="Quicksand Bold"/>
                <a:cs typeface="Quicksand Bold"/>
                <a:sym typeface="Quicksand Bold"/>
              </a:rPr>
              <a:t>Công</a:t>
            </a:r>
            <a:r>
              <a:rPr lang="en-US" sz="3600" b="1" dirty="0">
                <a:latin typeface="Quicksand Bold"/>
                <a:ea typeface="Quicksand Bold"/>
                <a:cs typeface="Quicksand Bold"/>
                <a:sym typeface="Quicksand Bold"/>
              </a:rPr>
              <a:t> </a:t>
            </a:r>
            <a:r>
              <a:rPr lang="en-US" sz="3600" b="1" dirty="0" err="1">
                <a:latin typeface="Quicksand Bold"/>
                <a:ea typeface="Quicksand Bold"/>
                <a:cs typeface="Quicksand Bold"/>
                <a:sym typeface="Quicksand Bold"/>
              </a:rPr>
              <a:t>nghệ</a:t>
            </a:r>
            <a:r>
              <a:rPr lang="en-US" sz="3600" b="1" dirty="0">
                <a:latin typeface="Quicksand Bold"/>
                <a:ea typeface="Quicksand Bold"/>
                <a:cs typeface="Quicksand Bold"/>
                <a:sym typeface="Quicksand Bold"/>
              </a:rPr>
              <a:t> </a:t>
            </a:r>
            <a:r>
              <a:rPr lang="en-US" sz="3600" b="1" dirty="0" err="1">
                <a:latin typeface="Quicksand Bold"/>
                <a:ea typeface="Quicksand Bold"/>
                <a:cs typeface="Quicksand Bold"/>
                <a:sym typeface="Quicksand Bold"/>
              </a:rPr>
              <a:t>sử</a:t>
            </a:r>
            <a:r>
              <a:rPr lang="en-US" sz="3600" b="1" dirty="0">
                <a:latin typeface="Quicksand Bold"/>
                <a:ea typeface="Quicksand Bold"/>
                <a:cs typeface="Quicksand Bold"/>
                <a:sym typeface="Quicksand Bold"/>
              </a:rPr>
              <a:t> </a:t>
            </a:r>
            <a:r>
              <a:rPr lang="en-US" sz="3600" b="1" dirty="0" err="1">
                <a:latin typeface="Quicksand Bold"/>
                <a:ea typeface="Quicksand Bold"/>
                <a:cs typeface="Quicksand Bold"/>
                <a:sym typeface="Quicksand Bold"/>
              </a:rPr>
              <a:t>dụng</a:t>
            </a:r>
            <a:r>
              <a:rPr lang="en-US" sz="3600" b="1" dirty="0">
                <a:latin typeface="Quicksand Bold"/>
                <a:ea typeface="Quicksand Bold"/>
                <a:cs typeface="Quicksand Bold"/>
                <a:sym typeface="Quicksand Bold"/>
              </a:rPr>
              <a:t> </a:t>
            </a:r>
            <a:r>
              <a:rPr lang="en-US" sz="3600" b="1" dirty="0" err="1">
                <a:latin typeface="Quicksand Bold"/>
                <a:ea typeface="Quicksand Bold"/>
                <a:cs typeface="Quicksand Bold"/>
                <a:sym typeface="Quicksand Bold"/>
              </a:rPr>
              <a:t>trong</a:t>
            </a:r>
            <a:r>
              <a:rPr lang="en-US" sz="3600" b="1" dirty="0">
                <a:latin typeface="Quicksand Bold"/>
                <a:ea typeface="Quicksand Bold"/>
                <a:cs typeface="Quicksand Bold"/>
                <a:sym typeface="Quicksand Bold"/>
              </a:rPr>
              <a:t> </a:t>
            </a:r>
            <a:r>
              <a:rPr lang="en-US" sz="3600" b="1" dirty="0" err="1">
                <a:latin typeface="Quicksand Bold"/>
                <a:ea typeface="Quicksand Bold"/>
                <a:cs typeface="Quicksand Bold"/>
                <a:sym typeface="Quicksand Bold"/>
              </a:rPr>
              <a:t>hệ</a:t>
            </a:r>
            <a:r>
              <a:rPr lang="en-US" sz="3600" b="1" dirty="0">
                <a:latin typeface="Quicksand Bold"/>
                <a:ea typeface="Quicksand Bold"/>
                <a:cs typeface="Quicksand Bold"/>
                <a:sym typeface="Quicksand Bold"/>
              </a:rPr>
              <a:t> </a:t>
            </a:r>
            <a:r>
              <a:rPr lang="en-US" sz="3600" b="1" dirty="0" err="1">
                <a:latin typeface="Quicksand Bold"/>
                <a:ea typeface="Quicksand Bold"/>
                <a:cs typeface="Quicksand Bold"/>
                <a:sym typeface="Quicksand Bold"/>
              </a:rPr>
              <a:t>thống</a:t>
            </a:r>
            <a:endParaRPr lang="en-US" sz="3600" b="1" dirty="0">
              <a:latin typeface="Quicksand Bold"/>
              <a:ea typeface="Quicksand Bold"/>
              <a:cs typeface="Quicksand Bold"/>
              <a:sym typeface="Quicksand Bold"/>
            </a:endParaRPr>
          </a:p>
        </p:txBody>
      </p:sp>
      <p:sp>
        <p:nvSpPr>
          <p:cNvPr id="3" name="Freeform 37">
            <a:extLst>
              <a:ext uri="{FF2B5EF4-FFF2-40B4-BE49-F238E27FC236}">
                <a16:creationId xmlns:a16="http://schemas.microsoft.com/office/drawing/2014/main" id="{A9B57966-5FF7-E92C-F8BA-57986B84B27F}"/>
              </a:ext>
            </a:extLst>
          </p:cNvPr>
          <p:cNvSpPr/>
          <p:nvPr/>
        </p:nvSpPr>
        <p:spPr>
          <a:xfrm>
            <a:off x="16319153" y="106359"/>
            <a:ext cx="1833306" cy="1590675"/>
          </a:xfrm>
          <a:custGeom>
            <a:avLst/>
            <a:gdLst/>
            <a:ahLst/>
            <a:cxnLst/>
            <a:rect l="l" t="t" r="r" b="b"/>
            <a:pathLst>
              <a:path w="1611423" h="1341510">
                <a:moveTo>
                  <a:pt x="0" y="0"/>
                </a:moveTo>
                <a:lnTo>
                  <a:pt x="1611423" y="0"/>
                </a:lnTo>
                <a:lnTo>
                  <a:pt x="1611423" y="1341510"/>
                </a:lnTo>
                <a:lnTo>
                  <a:pt x="0" y="1341510"/>
                </a:lnTo>
                <a:lnTo>
                  <a:pt x="0" y="0"/>
                </a:lnTo>
                <a:close/>
              </a:path>
            </a:pathLst>
          </a:custGeom>
          <a:blipFill>
            <a:blip r:embed="rId3"/>
            <a:stretch>
              <a:fillRect/>
            </a:stretch>
          </a:blipFill>
        </p:spPr>
        <p:txBody>
          <a:bodyPr/>
          <a:lstStyle/>
          <a:p>
            <a:endParaRPr lang="en-US"/>
          </a:p>
        </p:txBody>
      </p:sp>
    </p:spTree>
    <p:extLst>
      <p:ext uri="{BB962C8B-B14F-4D97-AF65-F5344CB8AC3E}">
        <p14:creationId xmlns:p14="http://schemas.microsoft.com/office/powerpoint/2010/main" val="632094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sp useBgFill="1">
        <p:nvSpPr>
          <p:cNvPr id="6167" name="Rectangle 6166">
            <a:extLst>
              <a:ext uri="{FF2B5EF4-FFF2-40B4-BE49-F238E27FC236}">
                <a16:creationId xmlns:a16="http://schemas.microsoft.com/office/drawing/2014/main" id="{26FF42C2-EA15-4154-B242-E98E88CED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68" name="Rectangle 6167">
            <a:extLst>
              <a:ext uri="{FF2B5EF4-FFF2-40B4-BE49-F238E27FC236}">
                <a16:creationId xmlns:a16="http://schemas.microsoft.com/office/drawing/2014/main" id="{D79DE9F7-28C4-4856-BA57-D696E124C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362" y="950428"/>
            <a:ext cx="7391120" cy="8243888"/>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5B01F49C-6DD5-B45F-7E76-EC3CEF0565CC}"/>
              </a:ext>
            </a:extLst>
          </p:cNvPr>
          <p:cNvSpPr txBox="1"/>
          <p:nvPr/>
        </p:nvSpPr>
        <p:spPr>
          <a:xfrm>
            <a:off x="1257298" y="1467612"/>
            <a:ext cx="6084795" cy="1659636"/>
          </a:xfrm>
          <a:prstGeom prst="rect">
            <a:avLst/>
          </a:prstGeom>
        </p:spPr>
        <p:txBody>
          <a:bodyPr vert="horz" lIns="91440" tIns="45720" rIns="91440" bIns="45720" rtlCol="0" anchor="ctr">
            <a:normAutofit/>
          </a:bodyPr>
          <a:lstStyle/>
          <a:p>
            <a:pPr marL="0" lvl="0" indent="0">
              <a:lnSpc>
                <a:spcPct val="90000"/>
              </a:lnSpc>
              <a:spcBef>
                <a:spcPct val="0"/>
              </a:spcBef>
              <a:spcAft>
                <a:spcPts val="600"/>
              </a:spcAft>
            </a:pPr>
            <a:r>
              <a:rPr lang="en-US" sz="3200" b="1">
                <a:latin typeface="+mj-lt"/>
                <a:ea typeface="+mj-ea"/>
                <a:cs typeface="+mj-cs"/>
                <a:sym typeface="Quicksand Bold"/>
              </a:rPr>
              <a:t>VI. </a:t>
            </a:r>
            <a:r>
              <a:rPr lang="en-US" sz="3200" b="1" i="0" u="none" strike="noStrike">
                <a:solidFill>
                  <a:srgbClr val="000000"/>
                </a:solidFill>
                <a:effectLst/>
                <a:latin typeface="Times New Roman" panose="02020603050405020304" pitchFamily="18" charset="0"/>
              </a:rPr>
              <a:t>Sản phẩm &amp; kết quả dự kiến</a:t>
            </a:r>
            <a:endParaRPr lang="en-US" sz="3200" b="1">
              <a:latin typeface="+mj-lt"/>
              <a:ea typeface="+mj-ea"/>
              <a:cs typeface="+mj-cs"/>
              <a:sym typeface="Quicksand Bold"/>
            </a:endParaRPr>
          </a:p>
        </p:txBody>
      </p:sp>
      <p:sp>
        <p:nvSpPr>
          <p:cNvPr id="6169" name="Rectangle 6168">
            <a:extLst>
              <a:ext uri="{FF2B5EF4-FFF2-40B4-BE49-F238E27FC236}">
                <a16:creationId xmlns:a16="http://schemas.microsoft.com/office/drawing/2014/main" id="{E1F9ED9C-121B-44C6-A308-5824769C4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350" y="1755648"/>
            <a:ext cx="192024" cy="10561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70" name="Rectangle 6169">
            <a:extLst>
              <a:ext uri="{FF2B5EF4-FFF2-40B4-BE49-F238E27FC236}">
                <a16:creationId xmlns:a16="http://schemas.microsoft.com/office/drawing/2014/main" id="{4A5F8185-F27B-4E99-A06C-007336FE3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16188" y="3182112"/>
            <a:ext cx="5937975" cy="27432"/>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1CDA24B-2842-363B-148B-C8126CC8C85B}"/>
              </a:ext>
            </a:extLst>
          </p:cNvPr>
          <p:cNvSpPr txBox="1"/>
          <p:nvPr/>
        </p:nvSpPr>
        <p:spPr>
          <a:xfrm>
            <a:off x="1237633" y="3264408"/>
            <a:ext cx="6084795" cy="5765292"/>
          </a:xfrm>
          <a:prstGeom prst="rect">
            <a:avLst/>
          </a:prstGeom>
        </p:spPr>
        <p:txBody>
          <a:bodyPr vert="horz" lIns="91440" tIns="45720" rIns="91440" bIns="45720" rtlCol="0">
            <a:noAutofit/>
          </a:bodyPr>
          <a:lstStyle/>
          <a:p>
            <a:pPr marL="228600">
              <a:lnSpc>
                <a:spcPct val="90000"/>
              </a:lnSpc>
              <a:spcBef>
                <a:spcPts val="1400"/>
              </a:spcBef>
              <a:spcAft>
                <a:spcPts val="400"/>
              </a:spcAft>
            </a:pPr>
            <a:r>
              <a:rPr lang="en-US" sz="2800" b="0" i="0" u="none" strike="noStrike">
                <a:effectLst/>
              </a:rPr>
              <a:t>Sản phẩm dự kiến là một website bán giày trực tuyến tích hợp đầy đủ các tính năng từ WooCommerce, ERP, CRM, đến thanh toán và phân tích dữ liệu. Website sẽ mang đến trải nghiệm mua sắm trực quan với giỏ hàng thông minh, quản lý kho hàng và đơn hàng tự động, cùng hệ thống CRM giúp tương tác khách hàng hiệu quả. Đặc biệt, hệ thống còn tự động thu thập và tích hợp thông tin khách hàng từ các nguồn như link giày trên Facebook hay Shopee, giúp quản lý thông tin và hành vi mua sắm một cách toàn diện trong CRM.</a:t>
            </a:r>
            <a:endParaRPr lang="en-US" sz="2800" b="1">
              <a:effectLst/>
            </a:endParaRPr>
          </a:p>
        </p:txBody>
      </p:sp>
      <p:pic>
        <p:nvPicPr>
          <p:cNvPr id="6146" name="Picture 2" descr="A white shoe with pink letters&#10;&#10;Description automatically generated">
            <a:extLst>
              <a:ext uri="{FF2B5EF4-FFF2-40B4-BE49-F238E27FC236}">
                <a16:creationId xmlns:a16="http://schemas.microsoft.com/office/drawing/2014/main" id="{48AF2A52-8B16-DDE8-6B27-B002891F39D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101494" y="1688467"/>
            <a:ext cx="4973417" cy="2287772"/>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A screenshot of a computer&#10;&#10;Description automatically generated">
            <a:extLst>
              <a:ext uri="{FF2B5EF4-FFF2-40B4-BE49-F238E27FC236}">
                <a16:creationId xmlns:a16="http://schemas.microsoft.com/office/drawing/2014/main" id="{1EB11544-4D53-A134-F9EA-F0D2FAF9F3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3169389" y="1688467"/>
            <a:ext cx="5000596" cy="228777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A screenshot of a computer&#10;&#10;Description automatically generated">
            <a:extLst>
              <a:ext uri="{FF2B5EF4-FFF2-40B4-BE49-F238E27FC236}">
                <a16:creationId xmlns:a16="http://schemas.microsoft.com/office/drawing/2014/main" id="{B786C3A2-DD91-1F80-595F-82BDE225CD4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770057" y="5048043"/>
            <a:ext cx="8983992" cy="3818196"/>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37">
            <a:extLst>
              <a:ext uri="{FF2B5EF4-FFF2-40B4-BE49-F238E27FC236}">
                <a16:creationId xmlns:a16="http://schemas.microsoft.com/office/drawing/2014/main" id="{793FFEE7-70D3-E3B6-B8D4-B1631BAE0E9A}"/>
              </a:ext>
            </a:extLst>
          </p:cNvPr>
          <p:cNvSpPr/>
          <p:nvPr/>
        </p:nvSpPr>
        <p:spPr>
          <a:xfrm>
            <a:off x="16319153" y="106359"/>
            <a:ext cx="1833306" cy="1590675"/>
          </a:xfrm>
          <a:custGeom>
            <a:avLst/>
            <a:gdLst/>
            <a:ahLst/>
            <a:cxnLst/>
            <a:rect l="l" t="t" r="r" b="b"/>
            <a:pathLst>
              <a:path w="1611423" h="1341510">
                <a:moveTo>
                  <a:pt x="0" y="0"/>
                </a:moveTo>
                <a:lnTo>
                  <a:pt x="1611423" y="0"/>
                </a:lnTo>
                <a:lnTo>
                  <a:pt x="1611423" y="1341510"/>
                </a:lnTo>
                <a:lnTo>
                  <a:pt x="0" y="1341510"/>
                </a:lnTo>
                <a:lnTo>
                  <a:pt x="0" y="0"/>
                </a:lnTo>
                <a:close/>
              </a:path>
            </a:pathLst>
          </a:custGeom>
          <a:blipFill>
            <a:blip r:embed="rId5"/>
            <a:stretch>
              <a:fillRect/>
            </a:stretch>
          </a:blipFill>
        </p:spPr>
        <p:txBody>
          <a:bodyPr/>
          <a:lstStyle/>
          <a:p>
            <a:endParaRPr lang="en-US"/>
          </a:p>
        </p:txBody>
      </p:sp>
    </p:spTree>
    <p:extLst>
      <p:ext uri="{BB962C8B-B14F-4D97-AF65-F5344CB8AC3E}">
        <p14:creationId xmlns:p14="http://schemas.microsoft.com/office/powerpoint/2010/main" val="3209013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sp>
        <p:nvSpPr>
          <p:cNvPr id="3" name="TextBox 3"/>
          <p:cNvSpPr txBox="1"/>
          <p:nvPr/>
        </p:nvSpPr>
        <p:spPr>
          <a:xfrm>
            <a:off x="2654225" y="4158992"/>
            <a:ext cx="6642175" cy="2051844"/>
          </a:xfrm>
          <a:prstGeom prst="rect">
            <a:avLst/>
          </a:prstGeom>
        </p:spPr>
        <p:txBody>
          <a:bodyPr wrap="square" lIns="0" tIns="0" rIns="0" bIns="0" rtlCol="0" anchor="t">
            <a:spAutoFit/>
          </a:bodyPr>
          <a:lstStyle/>
          <a:p>
            <a:pPr algn="ctr">
              <a:lnSpc>
                <a:spcPts val="8000"/>
              </a:lnSpc>
            </a:pPr>
            <a:r>
              <a:rPr lang="en-US" sz="6667" b="1" dirty="0" err="1">
                <a:solidFill>
                  <a:srgbClr val="191919"/>
                </a:solidFill>
                <a:latin typeface="Arsenal Bold"/>
                <a:ea typeface="Arsenal Bold"/>
                <a:cs typeface="Arsenal Bold"/>
                <a:sym typeface="Arsenal Bold"/>
              </a:rPr>
              <a:t>Cảm</a:t>
            </a:r>
            <a:r>
              <a:rPr lang="en-US" sz="6667" b="1" dirty="0">
                <a:solidFill>
                  <a:srgbClr val="191919"/>
                </a:solidFill>
                <a:latin typeface="Arsenal Bold"/>
                <a:ea typeface="Arsenal Bold"/>
                <a:cs typeface="Arsenal Bold"/>
                <a:sym typeface="Arsenal Bold"/>
              </a:rPr>
              <a:t> </a:t>
            </a:r>
            <a:r>
              <a:rPr lang="en-US" sz="6667" b="1" dirty="0" err="1">
                <a:solidFill>
                  <a:srgbClr val="191919"/>
                </a:solidFill>
                <a:latin typeface="Arsenal Bold"/>
                <a:ea typeface="Arsenal Bold"/>
                <a:cs typeface="Arsenal Bold"/>
                <a:sym typeface="Arsenal Bold"/>
              </a:rPr>
              <a:t>ơn</a:t>
            </a:r>
            <a:r>
              <a:rPr lang="en-US" sz="6667" b="1" dirty="0">
                <a:solidFill>
                  <a:srgbClr val="191919"/>
                </a:solidFill>
                <a:latin typeface="Arsenal Bold"/>
                <a:ea typeface="Arsenal Bold"/>
                <a:cs typeface="Arsenal Bold"/>
                <a:sym typeface="Arsenal Bold"/>
              </a:rPr>
              <a:t> </a:t>
            </a:r>
            <a:r>
              <a:rPr lang="en-US" sz="6667" b="1" dirty="0" err="1">
                <a:solidFill>
                  <a:srgbClr val="191919"/>
                </a:solidFill>
                <a:latin typeface="Arsenal Bold"/>
                <a:ea typeface="Arsenal Bold"/>
                <a:cs typeface="Arsenal Bold"/>
                <a:sym typeface="Arsenal Bold"/>
              </a:rPr>
              <a:t>mọi</a:t>
            </a:r>
            <a:r>
              <a:rPr lang="en-US" sz="6667" b="1" dirty="0">
                <a:solidFill>
                  <a:srgbClr val="191919"/>
                </a:solidFill>
                <a:latin typeface="Arsenal Bold"/>
                <a:ea typeface="Arsenal Bold"/>
                <a:cs typeface="Arsenal Bold"/>
                <a:sym typeface="Arsenal Bold"/>
              </a:rPr>
              <a:t> </a:t>
            </a:r>
            <a:r>
              <a:rPr lang="en-US" sz="6667" b="1" dirty="0" err="1">
                <a:solidFill>
                  <a:srgbClr val="191919"/>
                </a:solidFill>
                <a:latin typeface="Arsenal Bold"/>
                <a:ea typeface="Arsenal Bold"/>
                <a:cs typeface="Arsenal Bold"/>
                <a:sym typeface="Arsenal Bold"/>
              </a:rPr>
              <a:t>người</a:t>
            </a:r>
            <a:r>
              <a:rPr lang="en-US" sz="6667" b="1" dirty="0">
                <a:solidFill>
                  <a:srgbClr val="191919"/>
                </a:solidFill>
                <a:latin typeface="Arsenal Bold"/>
                <a:ea typeface="Arsenal Bold"/>
                <a:cs typeface="Arsenal Bold"/>
                <a:sym typeface="Arsenal Bold"/>
              </a:rPr>
              <a:t> </a:t>
            </a:r>
            <a:r>
              <a:rPr lang="en-US" sz="6667" b="1" dirty="0" err="1">
                <a:solidFill>
                  <a:srgbClr val="191919"/>
                </a:solidFill>
                <a:latin typeface="Arsenal Bold"/>
                <a:ea typeface="Arsenal Bold"/>
                <a:cs typeface="Arsenal Bold"/>
                <a:sym typeface="Arsenal Bold"/>
              </a:rPr>
              <a:t>đã</a:t>
            </a:r>
            <a:r>
              <a:rPr lang="en-US" sz="6667" b="1" dirty="0">
                <a:solidFill>
                  <a:srgbClr val="191919"/>
                </a:solidFill>
                <a:latin typeface="Arsenal Bold"/>
                <a:ea typeface="Arsenal Bold"/>
                <a:cs typeface="Arsenal Bold"/>
                <a:sym typeface="Arsenal Bold"/>
              </a:rPr>
              <a:t> </a:t>
            </a:r>
            <a:r>
              <a:rPr lang="en-US" sz="6667" b="1" dirty="0" err="1">
                <a:solidFill>
                  <a:srgbClr val="191919"/>
                </a:solidFill>
                <a:latin typeface="Arsenal Bold"/>
                <a:ea typeface="Arsenal Bold"/>
                <a:cs typeface="Arsenal Bold"/>
                <a:sym typeface="Arsenal Bold"/>
              </a:rPr>
              <a:t>lắng</a:t>
            </a:r>
            <a:r>
              <a:rPr lang="en-US" sz="6667" b="1" dirty="0">
                <a:solidFill>
                  <a:srgbClr val="191919"/>
                </a:solidFill>
                <a:latin typeface="Arsenal Bold"/>
                <a:ea typeface="Arsenal Bold"/>
                <a:cs typeface="Arsenal Bold"/>
                <a:sym typeface="Arsenal Bold"/>
              </a:rPr>
              <a:t> </a:t>
            </a:r>
            <a:r>
              <a:rPr lang="en-US" sz="6667" b="1" dirty="0" err="1">
                <a:solidFill>
                  <a:srgbClr val="191919"/>
                </a:solidFill>
                <a:latin typeface="Arsenal Bold"/>
                <a:ea typeface="Arsenal Bold"/>
                <a:cs typeface="Arsenal Bold"/>
                <a:sym typeface="Arsenal Bold"/>
              </a:rPr>
              <a:t>nghe</a:t>
            </a:r>
            <a:r>
              <a:rPr lang="en-US" sz="6667" b="1" dirty="0">
                <a:solidFill>
                  <a:srgbClr val="191919"/>
                </a:solidFill>
                <a:latin typeface="Arsenal Bold"/>
                <a:ea typeface="Arsenal Bold"/>
                <a:cs typeface="Arsenal Bold"/>
                <a:sym typeface="Arsenal Bold"/>
              </a:rPr>
              <a:t>!</a:t>
            </a:r>
          </a:p>
        </p:txBody>
      </p:sp>
      <p:grpSp>
        <p:nvGrpSpPr>
          <p:cNvPr id="5" name="Group 5"/>
          <p:cNvGrpSpPr/>
          <p:nvPr/>
        </p:nvGrpSpPr>
        <p:grpSpPr>
          <a:xfrm>
            <a:off x="10848073" y="3496979"/>
            <a:ext cx="4751844" cy="3293042"/>
            <a:chOff x="0" y="0"/>
            <a:chExt cx="6335791" cy="4390723"/>
          </a:xfrm>
        </p:grpSpPr>
        <p:sp>
          <p:nvSpPr>
            <p:cNvPr id="6" name="TextBox 6"/>
            <p:cNvSpPr txBox="1"/>
            <p:nvPr/>
          </p:nvSpPr>
          <p:spPr>
            <a:xfrm>
              <a:off x="0" y="31618"/>
              <a:ext cx="6335791" cy="530969"/>
            </a:xfrm>
            <a:prstGeom prst="rect">
              <a:avLst/>
            </a:prstGeom>
          </p:spPr>
          <p:txBody>
            <a:bodyPr lIns="0" tIns="0" rIns="0" bIns="0" rtlCol="0" anchor="t">
              <a:spAutoFit/>
            </a:bodyPr>
            <a:lstStyle/>
            <a:p>
              <a:pPr algn="l">
                <a:lnSpc>
                  <a:spcPts val="3079"/>
                </a:lnSpc>
              </a:pPr>
              <a:r>
                <a:rPr lang="en-US" sz="2799" b="1">
                  <a:solidFill>
                    <a:srgbClr val="191919"/>
                  </a:solidFill>
                  <a:latin typeface="Arsenal Bold"/>
                  <a:ea typeface="Arsenal Bold"/>
                  <a:cs typeface="Arsenal Bold"/>
                  <a:sym typeface="Arsenal Bold"/>
                </a:rPr>
                <a:t>Email</a:t>
              </a:r>
            </a:p>
          </p:txBody>
        </p:sp>
        <p:sp>
          <p:nvSpPr>
            <p:cNvPr id="7" name="TextBox 7"/>
            <p:cNvSpPr txBox="1"/>
            <p:nvPr/>
          </p:nvSpPr>
          <p:spPr>
            <a:xfrm>
              <a:off x="0" y="649741"/>
              <a:ext cx="6335791" cy="413256"/>
            </a:xfrm>
            <a:prstGeom prst="rect">
              <a:avLst/>
            </a:prstGeom>
          </p:spPr>
          <p:txBody>
            <a:bodyPr lIns="0" tIns="0" rIns="0" bIns="0" rtlCol="0" anchor="t">
              <a:spAutoFit/>
            </a:bodyPr>
            <a:lstStyle/>
            <a:p>
              <a:pPr algn="l">
                <a:lnSpc>
                  <a:spcPts val="2520"/>
                </a:lnSpc>
              </a:pPr>
              <a:r>
                <a:rPr lang="en-US" sz="1800">
                  <a:solidFill>
                    <a:srgbClr val="191919"/>
                  </a:solidFill>
                  <a:latin typeface="Noto Sans JP Light"/>
                  <a:ea typeface="Noto Sans JP Light"/>
                  <a:cs typeface="Noto Sans JP Light"/>
                  <a:sym typeface="Noto Sans JP Light"/>
                </a:rPr>
                <a:t>buiquangdao2k3@gmail.com</a:t>
              </a:r>
            </a:p>
          </p:txBody>
        </p:sp>
        <p:sp>
          <p:nvSpPr>
            <p:cNvPr id="8" name="TextBox 8"/>
            <p:cNvSpPr txBox="1"/>
            <p:nvPr/>
          </p:nvSpPr>
          <p:spPr>
            <a:xfrm>
              <a:off x="0" y="1695468"/>
              <a:ext cx="6335791" cy="530969"/>
            </a:xfrm>
            <a:prstGeom prst="rect">
              <a:avLst/>
            </a:prstGeom>
          </p:spPr>
          <p:txBody>
            <a:bodyPr lIns="0" tIns="0" rIns="0" bIns="0" rtlCol="0" anchor="t">
              <a:spAutoFit/>
            </a:bodyPr>
            <a:lstStyle/>
            <a:p>
              <a:pPr algn="l">
                <a:lnSpc>
                  <a:spcPts val="3079"/>
                </a:lnSpc>
              </a:pPr>
              <a:r>
                <a:rPr lang="en-US" sz="2799" b="1">
                  <a:solidFill>
                    <a:srgbClr val="191919"/>
                  </a:solidFill>
                  <a:latin typeface="Arsenal Bold"/>
                  <a:ea typeface="Arsenal Bold"/>
                  <a:cs typeface="Arsenal Bold"/>
                  <a:sym typeface="Arsenal Bold"/>
                </a:rPr>
                <a:t>Trang web</a:t>
              </a:r>
            </a:p>
          </p:txBody>
        </p:sp>
        <p:sp>
          <p:nvSpPr>
            <p:cNvPr id="9" name="TextBox 9"/>
            <p:cNvSpPr txBox="1"/>
            <p:nvPr/>
          </p:nvSpPr>
          <p:spPr>
            <a:xfrm>
              <a:off x="0" y="2313590"/>
              <a:ext cx="6335791" cy="413256"/>
            </a:xfrm>
            <a:prstGeom prst="rect">
              <a:avLst/>
            </a:prstGeom>
          </p:spPr>
          <p:txBody>
            <a:bodyPr lIns="0" tIns="0" rIns="0" bIns="0" rtlCol="0" anchor="t">
              <a:spAutoFit/>
            </a:bodyPr>
            <a:lstStyle/>
            <a:p>
              <a:pPr algn="l">
                <a:lnSpc>
                  <a:spcPts val="2520"/>
                </a:lnSpc>
              </a:pPr>
              <a:r>
                <a:rPr lang="en-US" sz="1800">
                  <a:solidFill>
                    <a:srgbClr val="191919"/>
                  </a:solidFill>
                  <a:latin typeface="Noto Sans JP Light"/>
                  <a:ea typeface="Noto Sans JP Light"/>
                  <a:cs typeface="Noto Sans JP Light"/>
                  <a:sym typeface="Noto Sans JP Light"/>
                </a:rPr>
                <a:t>https://n5cloudcomputing.id.vn/wp-admin/</a:t>
              </a:r>
            </a:p>
          </p:txBody>
        </p:sp>
        <p:sp>
          <p:nvSpPr>
            <p:cNvPr id="10" name="TextBox 10"/>
            <p:cNvSpPr txBox="1"/>
            <p:nvPr/>
          </p:nvSpPr>
          <p:spPr>
            <a:xfrm>
              <a:off x="0" y="3359317"/>
              <a:ext cx="6335791" cy="530969"/>
            </a:xfrm>
            <a:prstGeom prst="rect">
              <a:avLst/>
            </a:prstGeom>
          </p:spPr>
          <p:txBody>
            <a:bodyPr lIns="0" tIns="0" rIns="0" bIns="0" rtlCol="0" anchor="t">
              <a:spAutoFit/>
            </a:bodyPr>
            <a:lstStyle/>
            <a:p>
              <a:pPr algn="l">
                <a:lnSpc>
                  <a:spcPts val="3079"/>
                </a:lnSpc>
              </a:pPr>
              <a:r>
                <a:rPr lang="en-US" sz="2799" b="1">
                  <a:solidFill>
                    <a:srgbClr val="191919"/>
                  </a:solidFill>
                  <a:latin typeface="Arsenal Bold"/>
                  <a:ea typeface="Arsenal Bold"/>
                  <a:cs typeface="Arsenal Bold"/>
                  <a:sym typeface="Arsenal Bold"/>
                </a:rPr>
                <a:t>Số điện thoại</a:t>
              </a:r>
            </a:p>
          </p:txBody>
        </p:sp>
        <p:sp>
          <p:nvSpPr>
            <p:cNvPr id="11" name="TextBox 11"/>
            <p:cNvSpPr txBox="1"/>
            <p:nvPr/>
          </p:nvSpPr>
          <p:spPr>
            <a:xfrm>
              <a:off x="0" y="3977440"/>
              <a:ext cx="6335791" cy="413256"/>
            </a:xfrm>
            <a:prstGeom prst="rect">
              <a:avLst/>
            </a:prstGeom>
          </p:spPr>
          <p:txBody>
            <a:bodyPr lIns="0" tIns="0" rIns="0" bIns="0" rtlCol="0" anchor="t">
              <a:spAutoFit/>
            </a:bodyPr>
            <a:lstStyle/>
            <a:p>
              <a:pPr algn="l">
                <a:lnSpc>
                  <a:spcPts val="2520"/>
                </a:lnSpc>
              </a:pPr>
              <a:r>
                <a:rPr lang="en-US" sz="1800">
                  <a:solidFill>
                    <a:srgbClr val="191919"/>
                  </a:solidFill>
                  <a:latin typeface="Noto Sans JP Light"/>
                  <a:ea typeface="Noto Sans JP Light"/>
                  <a:cs typeface="Noto Sans JP Light"/>
                  <a:sym typeface="Noto Sans JP Light"/>
                </a:rPr>
                <a:t>0962.999.772</a:t>
              </a:r>
            </a:p>
          </p:txBody>
        </p:sp>
      </p:grpSp>
      <p:sp>
        <p:nvSpPr>
          <p:cNvPr id="12" name="Freeform 12"/>
          <p:cNvSpPr/>
          <p:nvPr/>
        </p:nvSpPr>
        <p:spPr>
          <a:xfrm rot="-1391761">
            <a:off x="-3843964" y="6485858"/>
            <a:ext cx="6062415" cy="8172373"/>
          </a:xfrm>
          <a:custGeom>
            <a:avLst/>
            <a:gdLst/>
            <a:ahLst/>
            <a:cxnLst/>
            <a:rect l="l" t="t" r="r" b="b"/>
            <a:pathLst>
              <a:path w="6062415" h="8172373">
                <a:moveTo>
                  <a:pt x="0" y="0"/>
                </a:moveTo>
                <a:lnTo>
                  <a:pt x="6062415" y="0"/>
                </a:lnTo>
                <a:lnTo>
                  <a:pt x="6062415" y="8172374"/>
                </a:lnTo>
                <a:lnTo>
                  <a:pt x="0" y="81723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4" name="Freeform 14"/>
          <p:cNvSpPr/>
          <p:nvPr/>
        </p:nvSpPr>
        <p:spPr>
          <a:xfrm>
            <a:off x="695665" y="8375138"/>
            <a:ext cx="2281713" cy="2196906"/>
          </a:xfrm>
          <a:custGeom>
            <a:avLst/>
            <a:gdLst/>
            <a:ahLst/>
            <a:cxnLst/>
            <a:rect l="l" t="t" r="r" b="b"/>
            <a:pathLst>
              <a:path w="2281713" h="2196906">
                <a:moveTo>
                  <a:pt x="0" y="0"/>
                </a:moveTo>
                <a:lnTo>
                  <a:pt x="2281714" y="0"/>
                </a:lnTo>
                <a:lnTo>
                  <a:pt x="2281714" y="2196907"/>
                </a:lnTo>
                <a:lnTo>
                  <a:pt x="0" y="21969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 name="Freeform 37">
            <a:extLst>
              <a:ext uri="{FF2B5EF4-FFF2-40B4-BE49-F238E27FC236}">
                <a16:creationId xmlns:a16="http://schemas.microsoft.com/office/drawing/2014/main" id="{9A19D7BA-568C-9C5E-09DB-827383C2A102}"/>
              </a:ext>
            </a:extLst>
          </p:cNvPr>
          <p:cNvSpPr/>
          <p:nvPr/>
        </p:nvSpPr>
        <p:spPr>
          <a:xfrm>
            <a:off x="16319153" y="106359"/>
            <a:ext cx="1833306" cy="1590675"/>
          </a:xfrm>
          <a:custGeom>
            <a:avLst/>
            <a:gdLst/>
            <a:ahLst/>
            <a:cxnLst/>
            <a:rect l="l" t="t" r="r" b="b"/>
            <a:pathLst>
              <a:path w="1611423" h="1341510">
                <a:moveTo>
                  <a:pt x="0" y="0"/>
                </a:moveTo>
                <a:lnTo>
                  <a:pt x="1611423" y="0"/>
                </a:lnTo>
                <a:lnTo>
                  <a:pt x="1611423" y="1341510"/>
                </a:lnTo>
                <a:lnTo>
                  <a:pt x="0" y="1341510"/>
                </a:lnTo>
                <a:lnTo>
                  <a:pt x="0" y="0"/>
                </a:lnTo>
                <a:close/>
              </a:path>
            </a:pathLst>
          </a:custGeom>
          <a:blipFill>
            <a:blip r:embed="rId6"/>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sp>
        <p:nvSpPr>
          <p:cNvPr id="14" name="Freeform 2">
            <a:extLst>
              <a:ext uri="{FF2B5EF4-FFF2-40B4-BE49-F238E27FC236}">
                <a16:creationId xmlns:a16="http://schemas.microsoft.com/office/drawing/2014/main" id="{3BAF4C06-ADFC-D186-ECC9-0B8F63DE8676}"/>
              </a:ext>
            </a:extLst>
          </p:cNvPr>
          <p:cNvSpPr/>
          <p:nvPr/>
        </p:nvSpPr>
        <p:spPr>
          <a:xfrm rot="17679731">
            <a:off x="12591440" y="-3294802"/>
            <a:ext cx="6226076" cy="8392995"/>
          </a:xfrm>
          <a:custGeom>
            <a:avLst/>
            <a:gdLst/>
            <a:ahLst/>
            <a:cxnLst/>
            <a:rect l="l" t="t" r="r" b="b"/>
            <a:pathLst>
              <a:path w="6226076" h="8392995">
                <a:moveTo>
                  <a:pt x="0" y="0"/>
                </a:moveTo>
                <a:lnTo>
                  <a:pt x="6226077" y="0"/>
                </a:lnTo>
                <a:lnTo>
                  <a:pt x="6226077" y="8392996"/>
                </a:lnTo>
                <a:lnTo>
                  <a:pt x="0" y="83929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TextBox 8"/>
          <p:cNvSpPr txBox="1"/>
          <p:nvPr/>
        </p:nvSpPr>
        <p:spPr>
          <a:xfrm>
            <a:off x="1012134" y="216450"/>
            <a:ext cx="6303065" cy="1081643"/>
          </a:xfrm>
          <a:prstGeom prst="rect">
            <a:avLst/>
          </a:prstGeom>
        </p:spPr>
        <p:txBody>
          <a:bodyPr wrap="square" lIns="0" tIns="0" rIns="0" bIns="0" rtlCol="0" anchor="t">
            <a:spAutoFit/>
          </a:bodyPr>
          <a:lstStyle/>
          <a:p>
            <a:pPr marL="0" lvl="0" indent="0" algn="l">
              <a:lnSpc>
                <a:spcPts val="8959"/>
              </a:lnSpc>
              <a:spcBef>
                <a:spcPct val="0"/>
              </a:spcBef>
            </a:pPr>
            <a:r>
              <a:rPr lang="en-US" sz="5400" dirty="0" err="1">
                <a:solidFill>
                  <a:srgbClr val="FF0000"/>
                </a:solidFill>
                <a:latin typeface="Abadi" panose="020B0604020104020204" pitchFamily="34" charset="0"/>
                <a:ea typeface="Cormorant Garamond Bold Italics"/>
                <a:cs typeface="Cormorant Garamond Bold Italics"/>
                <a:sym typeface="Cormorant Garamond Bold Italics"/>
              </a:rPr>
              <a:t>Nội</a:t>
            </a:r>
            <a:r>
              <a:rPr lang="en-US" sz="5400" dirty="0">
                <a:solidFill>
                  <a:srgbClr val="FF0000"/>
                </a:solidFill>
                <a:latin typeface="Abadi" panose="020B0604020104020204" pitchFamily="34" charset="0"/>
                <a:ea typeface="Cormorant Garamond Bold Italics"/>
                <a:cs typeface="Cormorant Garamond Bold Italics"/>
                <a:sym typeface="Cormorant Garamond Bold Italics"/>
              </a:rPr>
              <a:t> dung </a:t>
            </a:r>
            <a:r>
              <a:rPr lang="en-US" sz="5400" dirty="0" err="1">
                <a:solidFill>
                  <a:srgbClr val="FF0000"/>
                </a:solidFill>
                <a:latin typeface="Abadi" panose="020B0604020104020204" pitchFamily="34" charset="0"/>
                <a:ea typeface="Cormorant Garamond Bold Italics"/>
                <a:cs typeface="Cormorant Garamond Bold Italics"/>
                <a:sym typeface="Cormorant Garamond Bold Italics"/>
              </a:rPr>
              <a:t>báo</a:t>
            </a:r>
            <a:r>
              <a:rPr lang="en-US" sz="5400" dirty="0">
                <a:solidFill>
                  <a:srgbClr val="FF0000"/>
                </a:solidFill>
                <a:latin typeface="Abadi" panose="020B0604020104020204" pitchFamily="34" charset="0"/>
                <a:ea typeface="Cormorant Garamond Bold Italics"/>
                <a:cs typeface="Cormorant Garamond Bold Italics"/>
                <a:sym typeface="Cormorant Garamond Bold Italics"/>
              </a:rPr>
              <a:t> </a:t>
            </a:r>
            <a:r>
              <a:rPr lang="en-US" sz="5400" dirty="0" err="1">
                <a:solidFill>
                  <a:srgbClr val="FF0000"/>
                </a:solidFill>
                <a:latin typeface="Abadi" panose="020B0604020104020204" pitchFamily="34" charset="0"/>
                <a:ea typeface="Cormorant Garamond Bold Italics"/>
                <a:cs typeface="Cormorant Garamond Bold Italics"/>
                <a:sym typeface="Cormorant Garamond Bold Italics"/>
              </a:rPr>
              <a:t>cáo</a:t>
            </a:r>
            <a:endParaRPr lang="en-US" sz="5400" dirty="0">
              <a:solidFill>
                <a:srgbClr val="FF0000"/>
              </a:solidFill>
              <a:latin typeface="Abadi" panose="020B0604020104020204" pitchFamily="34" charset="0"/>
              <a:ea typeface="Cormorant Garamond Bold Italics"/>
              <a:cs typeface="Cormorant Garamond Bold Italics"/>
              <a:sym typeface="Cormorant Garamond Bold Italics"/>
            </a:endParaRPr>
          </a:p>
        </p:txBody>
      </p:sp>
      <p:sp>
        <p:nvSpPr>
          <p:cNvPr id="10" name="TextBox 10"/>
          <p:cNvSpPr txBox="1"/>
          <p:nvPr/>
        </p:nvSpPr>
        <p:spPr>
          <a:xfrm>
            <a:off x="1028700" y="1697034"/>
            <a:ext cx="9899786" cy="456856"/>
          </a:xfrm>
          <a:prstGeom prst="rect">
            <a:avLst/>
          </a:prstGeom>
        </p:spPr>
        <p:txBody>
          <a:bodyPr wrap="square" lIns="0" tIns="0" rIns="0" bIns="0" rtlCol="0" anchor="t">
            <a:spAutoFit/>
          </a:bodyPr>
          <a:lstStyle/>
          <a:p>
            <a:pPr marL="0" lvl="0" indent="0" algn="l">
              <a:lnSpc>
                <a:spcPts val="3919"/>
              </a:lnSpc>
              <a:spcBef>
                <a:spcPct val="0"/>
              </a:spcBef>
            </a:pPr>
            <a:r>
              <a:rPr lang="en-US" sz="2800" b="1" dirty="0">
                <a:latin typeface="Quicksand Bold"/>
                <a:ea typeface="Quicksand Bold"/>
                <a:cs typeface="Quicksand Bold"/>
                <a:sym typeface="Quicksand Bold"/>
              </a:rPr>
              <a:t>I</a:t>
            </a:r>
            <a:r>
              <a:rPr lang="en-US" sz="2800" b="1">
                <a:latin typeface="Quicksand Bold"/>
                <a:ea typeface="Quicksand Bold"/>
                <a:cs typeface="Quicksand Bold"/>
                <a:sym typeface="Quicksand Bold"/>
              </a:rPr>
              <a:t>. Bối cảnh và vấn đề hiện nay</a:t>
            </a:r>
            <a:endParaRPr lang="en-US" sz="2800" b="1" dirty="0">
              <a:latin typeface="Quicksand Bold"/>
              <a:ea typeface="Quicksand Bold"/>
              <a:cs typeface="Quicksand Bold"/>
              <a:sym typeface="Quicksand Bold"/>
            </a:endParaRPr>
          </a:p>
        </p:txBody>
      </p:sp>
      <p:sp>
        <p:nvSpPr>
          <p:cNvPr id="11" name="TextBox 10">
            <a:extLst>
              <a:ext uri="{FF2B5EF4-FFF2-40B4-BE49-F238E27FC236}">
                <a16:creationId xmlns:a16="http://schemas.microsoft.com/office/drawing/2014/main" id="{87CF8821-B176-5977-9F53-987DAED3AF83}"/>
              </a:ext>
            </a:extLst>
          </p:cNvPr>
          <p:cNvSpPr txBox="1"/>
          <p:nvPr/>
        </p:nvSpPr>
        <p:spPr>
          <a:xfrm>
            <a:off x="999844" y="2393660"/>
            <a:ext cx="9899786" cy="456856"/>
          </a:xfrm>
          <a:prstGeom prst="rect">
            <a:avLst/>
          </a:prstGeom>
        </p:spPr>
        <p:txBody>
          <a:bodyPr wrap="square" lIns="0" tIns="0" rIns="0" bIns="0" rtlCol="0" anchor="t">
            <a:spAutoFit/>
          </a:bodyPr>
          <a:lstStyle/>
          <a:p>
            <a:pPr marL="0" lvl="0" indent="0" algn="l">
              <a:lnSpc>
                <a:spcPts val="3919"/>
              </a:lnSpc>
              <a:spcBef>
                <a:spcPct val="0"/>
              </a:spcBef>
            </a:pPr>
            <a:r>
              <a:rPr lang="en-US" sz="2800" b="1" dirty="0">
                <a:latin typeface="Quicksand Bold"/>
                <a:ea typeface="Quicksand Bold"/>
                <a:cs typeface="Quicksand Bold"/>
                <a:sym typeface="Quicksand Bold"/>
              </a:rPr>
              <a:t>II</a:t>
            </a:r>
            <a:r>
              <a:rPr lang="en-US" sz="2800" b="1">
                <a:latin typeface="Quicksand Bold"/>
                <a:ea typeface="Quicksand Bold"/>
                <a:cs typeface="Quicksand Bold"/>
                <a:sym typeface="Quicksand Bold"/>
              </a:rPr>
              <a:t>. Tóm tắt đề tài và hướng giải quyết </a:t>
            </a:r>
            <a:endParaRPr lang="en-US" sz="2800" b="1" dirty="0">
              <a:latin typeface="Quicksand Bold"/>
              <a:ea typeface="Quicksand Bold"/>
              <a:cs typeface="Quicksand Bold"/>
              <a:sym typeface="Quicksand Bold"/>
            </a:endParaRPr>
          </a:p>
        </p:txBody>
      </p:sp>
      <p:sp>
        <p:nvSpPr>
          <p:cNvPr id="12" name="TextBox 11">
            <a:extLst>
              <a:ext uri="{FF2B5EF4-FFF2-40B4-BE49-F238E27FC236}">
                <a16:creationId xmlns:a16="http://schemas.microsoft.com/office/drawing/2014/main" id="{B5416456-1616-8C00-6E93-5B13AF2FA725}"/>
              </a:ext>
            </a:extLst>
          </p:cNvPr>
          <p:cNvSpPr txBox="1"/>
          <p:nvPr/>
        </p:nvSpPr>
        <p:spPr>
          <a:xfrm>
            <a:off x="999844" y="4034516"/>
            <a:ext cx="9899786" cy="456856"/>
          </a:xfrm>
          <a:prstGeom prst="rect">
            <a:avLst/>
          </a:prstGeom>
        </p:spPr>
        <p:txBody>
          <a:bodyPr wrap="square" lIns="0" tIns="0" rIns="0" bIns="0" rtlCol="0" anchor="t">
            <a:spAutoFit/>
          </a:bodyPr>
          <a:lstStyle/>
          <a:p>
            <a:pPr marL="0" lvl="0" indent="0" algn="l">
              <a:lnSpc>
                <a:spcPts val="3919"/>
              </a:lnSpc>
              <a:spcBef>
                <a:spcPct val="0"/>
              </a:spcBef>
            </a:pPr>
            <a:r>
              <a:rPr lang="en-US" sz="2800" b="1" dirty="0">
                <a:latin typeface="Quicksand Bold"/>
                <a:ea typeface="Quicksand Bold"/>
                <a:cs typeface="Quicksand Bold"/>
                <a:sym typeface="Quicksand Bold"/>
              </a:rPr>
              <a:t>IV</a:t>
            </a:r>
            <a:r>
              <a:rPr lang="en-US" sz="2800" b="1">
                <a:latin typeface="Quicksand Bold"/>
                <a:ea typeface="Quicksand Bold"/>
                <a:cs typeface="Quicksand Bold"/>
                <a:sym typeface="Quicksand Bold"/>
              </a:rPr>
              <a:t>. Quy trình và các chức năng dự kiến của hệ thống </a:t>
            </a:r>
            <a:endParaRPr lang="en-US" sz="2800" b="1" dirty="0">
              <a:latin typeface="Quicksand Bold"/>
              <a:ea typeface="Quicksand Bold"/>
              <a:cs typeface="Quicksand Bold"/>
              <a:sym typeface="Quicksand Bold"/>
            </a:endParaRPr>
          </a:p>
        </p:txBody>
      </p:sp>
      <p:sp>
        <p:nvSpPr>
          <p:cNvPr id="13" name="TextBox 12">
            <a:extLst>
              <a:ext uri="{FF2B5EF4-FFF2-40B4-BE49-F238E27FC236}">
                <a16:creationId xmlns:a16="http://schemas.microsoft.com/office/drawing/2014/main" id="{9C9A46D3-9888-606B-5D71-D1606114327F}"/>
              </a:ext>
            </a:extLst>
          </p:cNvPr>
          <p:cNvSpPr txBox="1"/>
          <p:nvPr/>
        </p:nvSpPr>
        <p:spPr>
          <a:xfrm>
            <a:off x="1028700" y="4830371"/>
            <a:ext cx="9899786" cy="456856"/>
          </a:xfrm>
          <a:prstGeom prst="rect">
            <a:avLst/>
          </a:prstGeom>
        </p:spPr>
        <p:txBody>
          <a:bodyPr wrap="square" lIns="0" tIns="0" rIns="0" bIns="0" rtlCol="0" anchor="t">
            <a:spAutoFit/>
          </a:bodyPr>
          <a:lstStyle/>
          <a:p>
            <a:pPr marL="0" lvl="0" indent="0" algn="l">
              <a:lnSpc>
                <a:spcPts val="3919"/>
              </a:lnSpc>
              <a:spcBef>
                <a:spcPct val="0"/>
              </a:spcBef>
            </a:pPr>
            <a:r>
              <a:rPr lang="en-US" sz="2800" b="1" dirty="0">
                <a:latin typeface="Quicksand Bold"/>
                <a:ea typeface="Quicksand Bold"/>
                <a:cs typeface="Quicksand Bold"/>
                <a:sym typeface="Quicksand Bold"/>
              </a:rPr>
              <a:t>V. </a:t>
            </a:r>
            <a:r>
              <a:rPr lang="en-US" sz="2800" b="1" dirty="0" err="1">
                <a:latin typeface="Quicksand Bold"/>
                <a:ea typeface="Quicksand Bold"/>
                <a:cs typeface="Quicksand Bold"/>
                <a:sym typeface="Quicksand Bold"/>
              </a:rPr>
              <a:t>Công</a:t>
            </a:r>
            <a:r>
              <a:rPr lang="en-US" sz="2800" b="1" dirty="0">
                <a:latin typeface="Quicksand Bold"/>
                <a:ea typeface="Quicksand Bold"/>
                <a:cs typeface="Quicksand Bold"/>
                <a:sym typeface="Quicksand Bold"/>
              </a:rPr>
              <a:t> </a:t>
            </a:r>
            <a:r>
              <a:rPr lang="en-US" sz="2800" b="1" dirty="0" err="1">
                <a:latin typeface="Quicksand Bold"/>
                <a:ea typeface="Quicksand Bold"/>
                <a:cs typeface="Quicksand Bold"/>
                <a:sym typeface="Quicksand Bold"/>
              </a:rPr>
              <a:t>nghệ</a:t>
            </a:r>
            <a:r>
              <a:rPr lang="en-US" sz="2800" b="1" dirty="0">
                <a:latin typeface="Quicksand Bold"/>
                <a:ea typeface="Quicksand Bold"/>
                <a:cs typeface="Quicksand Bold"/>
                <a:sym typeface="Quicksand Bold"/>
              </a:rPr>
              <a:t> </a:t>
            </a:r>
            <a:r>
              <a:rPr lang="en-US" sz="2800" b="1" dirty="0" err="1">
                <a:latin typeface="Quicksand Bold"/>
                <a:ea typeface="Quicksand Bold"/>
                <a:cs typeface="Quicksand Bold"/>
                <a:sym typeface="Quicksand Bold"/>
              </a:rPr>
              <a:t>sử</a:t>
            </a:r>
            <a:r>
              <a:rPr lang="en-US" sz="2800" b="1" dirty="0">
                <a:latin typeface="Quicksand Bold"/>
                <a:ea typeface="Quicksand Bold"/>
                <a:cs typeface="Quicksand Bold"/>
                <a:sym typeface="Quicksand Bold"/>
              </a:rPr>
              <a:t> </a:t>
            </a:r>
            <a:r>
              <a:rPr lang="en-US" sz="2800" b="1" dirty="0" err="1">
                <a:latin typeface="Quicksand Bold"/>
                <a:ea typeface="Quicksand Bold"/>
                <a:cs typeface="Quicksand Bold"/>
                <a:sym typeface="Quicksand Bold"/>
              </a:rPr>
              <a:t>dụng</a:t>
            </a:r>
            <a:r>
              <a:rPr lang="en-US" sz="2800" b="1" dirty="0">
                <a:latin typeface="Quicksand Bold"/>
                <a:ea typeface="Quicksand Bold"/>
                <a:cs typeface="Quicksand Bold"/>
                <a:sym typeface="Quicksand Bold"/>
              </a:rPr>
              <a:t> </a:t>
            </a:r>
            <a:r>
              <a:rPr lang="en-US" sz="2800" b="1" dirty="0" err="1">
                <a:latin typeface="Quicksand Bold"/>
                <a:ea typeface="Quicksand Bold"/>
                <a:cs typeface="Quicksand Bold"/>
                <a:sym typeface="Quicksand Bold"/>
              </a:rPr>
              <a:t>trong</a:t>
            </a:r>
            <a:r>
              <a:rPr lang="en-US" sz="2800" b="1" dirty="0">
                <a:latin typeface="Quicksand Bold"/>
                <a:ea typeface="Quicksand Bold"/>
                <a:cs typeface="Quicksand Bold"/>
                <a:sym typeface="Quicksand Bold"/>
              </a:rPr>
              <a:t> </a:t>
            </a:r>
            <a:r>
              <a:rPr lang="en-US" sz="2800" b="1" dirty="0" err="1">
                <a:latin typeface="Quicksand Bold"/>
                <a:ea typeface="Quicksand Bold"/>
                <a:cs typeface="Quicksand Bold"/>
                <a:sym typeface="Quicksand Bold"/>
              </a:rPr>
              <a:t>hệ</a:t>
            </a:r>
            <a:r>
              <a:rPr lang="en-US" sz="2800" b="1" dirty="0">
                <a:latin typeface="Quicksand Bold"/>
                <a:ea typeface="Quicksand Bold"/>
                <a:cs typeface="Quicksand Bold"/>
                <a:sym typeface="Quicksand Bold"/>
              </a:rPr>
              <a:t> </a:t>
            </a:r>
            <a:r>
              <a:rPr lang="en-US" sz="2800" b="1" dirty="0" err="1">
                <a:latin typeface="Quicksand Bold"/>
                <a:ea typeface="Quicksand Bold"/>
                <a:cs typeface="Quicksand Bold"/>
                <a:sym typeface="Quicksand Bold"/>
              </a:rPr>
              <a:t>thống</a:t>
            </a:r>
            <a:endParaRPr lang="en-US" sz="2800" b="1" dirty="0">
              <a:latin typeface="Quicksand Bold"/>
              <a:ea typeface="Quicksand Bold"/>
              <a:cs typeface="Quicksand Bold"/>
              <a:sym typeface="Quicksand Bold"/>
            </a:endParaRPr>
          </a:p>
        </p:txBody>
      </p:sp>
      <p:sp>
        <p:nvSpPr>
          <p:cNvPr id="15" name="Freeform 37">
            <a:extLst>
              <a:ext uri="{FF2B5EF4-FFF2-40B4-BE49-F238E27FC236}">
                <a16:creationId xmlns:a16="http://schemas.microsoft.com/office/drawing/2014/main" id="{84D49046-8FA5-03B3-905C-E0E9D95F0521}"/>
              </a:ext>
            </a:extLst>
          </p:cNvPr>
          <p:cNvSpPr/>
          <p:nvPr/>
        </p:nvSpPr>
        <p:spPr>
          <a:xfrm>
            <a:off x="16319153" y="106359"/>
            <a:ext cx="1833306" cy="1590675"/>
          </a:xfrm>
          <a:custGeom>
            <a:avLst/>
            <a:gdLst/>
            <a:ahLst/>
            <a:cxnLst/>
            <a:rect l="l" t="t" r="r" b="b"/>
            <a:pathLst>
              <a:path w="1611423" h="1341510">
                <a:moveTo>
                  <a:pt x="0" y="0"/>
                </a:moveTo>
                <a:lnTo>
                  <a:pt x="1611423" y="0"/>
                </a:lnTo>
                <a:lnTo>
                  <a:pt x="1611423" y="1341510"/>
                </a:lnTo>
                <a:lnTo>
                  <a:pt x="0" y="1341510"/>
                </a:lnTo>
                <a:lnTo>
                  <a:pt x="0" y="0"/>
                </a:lnTo>
                <a:close/>
              </a:path>
            </a:pathLst>
          </a:custGeom>
          <a:blipFill>
            <a:blip r:embed="rId4"/>
            <a:stretch>
              <a:fillRect/>
            </a:stretch>
          </a:blipFill>
        </p:spPr>
        <p:txBody>
          <a:bodyPr/>
          <a:lstStyle/>
          <a:p>
            <a:endParaRPr lang="en-US"/>
          </a:p>
        </p:txBody>
      </p:sp>
      <p:sp>
        <p:nvSpPr>
          <p:cNvPr id="5" name="TextBox 4">
            <a:extLst>
              <a:ext uri="{FF2B5EF4-FFF2-40B4-BE49-F238E27FC236}">
                <a16:creationId xmlns:a16="http://schemas.microsoft.com/office/drawing/2014/main" id="{60602A46-6B4A-79B9-787F-F6CB9C81327A}"/>
              </a:ext>
            </a:extLst>
          </p:cNvPr>
          <p:cNvSpPr txBox="1"/>
          <p:nvPr/>
        </p:nvSpPr>
        <p:spPr>
          <a:xfrm>
            <a:off x="999844" y="3214088"/>
            <a:ext cx="9899786" cy="456856"/>
          </a:xfrm>
          <a:prstGeom prst="rect">
            <a:avLst/>
          </a:prstGeom>
        </p:spPr>
        <p:txBody>
          <a:bodyPr wrap="square" lIns="0" tIns="0" rIns="0" bIns="0" rtlCol="0" anchor="t">
            <a:spAutoFit/>
          </a:bodyPr>
          <a:lstStyle/>
          <a:p>
            <a:pPr marL="0" lvl="0" indent="0" algn="l">
              <a:lnSpc>
                <a:spcPts val="3919"/>
              </a:lnSpc>
              <a:spcBef>
                <a:spcPct val="0"/>
              </a:spcBef>
            </a:pPr>
            <a:r>
              <a:rPr lang="en-US" sz="2800" b="1" dirty="0">
                <a:latin typeface="Quicksand Bold"/>
                <a:ea typeface="Quicksand Bold"/>
                <a:cs typeface="Quicksand Bold"/>
                <a:sym typeface="Quicksand Bold"/>
              </a:rPr>
              <a:t>III</a:t>
            </a:r>
            <a:r>
              <a:rPr lang="en-US" sz="2800" b="1">
                <a:latin typeface="Quicksand Bold"/>
                <a:ea typeface="Quicksand Bold"/>
                <a:cs typeface="Quicksand Bold"/>
                <a:sym typeface="Quicksand Bold"/>
              </a:rPr>
              <a:t>. Mục tiêu chính</a:t>
            </a:r>
            <a:endParaRPr lang="en-US" sz="2800" b="1" dirty="0">
              <a:latin typeface="Quicksand Bold"/>
              <a:ea typeface="Quicksand Bold"/>
              <a:cs typeface="Quicksand Bold"/>
              <a:sym typeface="Quicksand Bold"/>
            </a:endParaRPr>
          </a:p>
        </p:txBody>
      </p:sp>
      <p:sp>
        <p:nvSpPr>
          <p:cNvPr id="6" name="TextBox 5">
            <a:extLst>
              <a:ext uri="{FF2B5EF4-FFF2-40B4-BE49-F238E27FC236}">
                <a16:creationId xmlns:a16="http://schemas.microsoft.com/office/drawing/2014/main" id="{F5C1C230-5A8E-87A8-1D42-EF6C4F475982}"/>
              </a:ext>
            </a:extLst>
          </p:cNvPr>
          <p:cNvSpPr txBox="1"/>
          <p:nvPr/>
        </p:nvSpPr>
        <p:spPr>
          <a:xfrm>
            <a:off x="1028700" y="5588705"/>
            <a:ext cx="9899786" cy="456856"/>
          </a:xfrm>
          <a:prstGeom prst="rect">
            <a:avLst/>
          </a:prstGeom>
        </p:spPr>
        <p:txBody>
          <a:bodyPr wrap="square" lIns="0" tIns="0" rIns="0" bIns="0" rtlCol="0" anchor="t">
            <a:spAutoFit/>
          </a:bodyPr>
          <a:lstStyle/>
          <a:p>
            <a:pPr marL="0" lvl="0" indent="0" algn="l">
              <a:lnSpc>
                <a:spcPts val="3919"/>
              </a:lnSpc>
              <a:spcBef>
                <a:spcPct val="0"/>
              </a:spcBef>
            </a:pPr>
            <a:r>
              <a:rPr lang="en-US" sz="2800" b="1">
                <a:latin typeface="Quicksand Bold"/>
                <a:ea typeface="Quicksand Bold"/>
                <a:cs typeface="Quicksand Bold"/>
                <a:sym typeface="Quicksand Bold"/>
              </a:rPr>
              <a:t>VI. Sản phẩm và kết quả dự kiến</a:t>
            </a:r>
            <a:endParaRPr lang="en-US" sz="2800" b="1" dirty="0">
              <a:latin typeface="Quicksand Bold"/>
              <a:ea typeface="Quicksand Bold"/>
              <a:cs typeface="Quicksand Bold"/>
              <a:sym typeface="Quicksand Bold"/>
            </a:endParaRPr>
          </a:p>
        </p:txBody>
      </p:sp>
      <p:sp>
        <p:nvSpPr>
          <p:cNvPr id="9" name="Freeform 4">
            <a:extLst>
              <a:ext uri="{FF2B5EF4-FFF2-40B4-BE49-F238E27FC236}">
                <a16:creationId xmlns:a16="http://schemas.microsoft.com/office/drawing/2014/main" id="{B280E4B4-0891-FDC6-B4EF-EDC2FE05C096}"/>
              </a:ext>
            </a:extLst>
          </p:cNvPr>
          <p:cNvSpPr/>
          <p:nvPr/>
        </p:nvSpPr>
        <p:spPr>
          <a:xfrm flipH="1">
            <a:off x="152400" y="6506869"/>
            <a:ext cx="2555747" cy="3937426"/>
          </a:xfrm>
          <a:custGeom>
            <a:avLst/>
            <a:gdLst/>
            <a:ahLst/>
            <a:cxnLst/>
            <a:rect l="l" t="t" r="r" b="b"/>
            <a:pathLst>
              <a:path w="2555747" h="3937426">
                <a:moveTo>
                  <a:pt x="2555747" y="0"/>
                </a:moveTo>
                <a:lnTo>
                  <a:pt x="0" y="0"/>
                </a:lnTo>
                <a:lnTo>
                  <a:pt x="0" y="3937426"/>
                </a:lnTo>
                <a:lnTo>
                  <a:pt x="2555747" y="3937426"/>
                </a:lnTo>
                <a:lnTo>
                  <a:pt x="2555747"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extLst>
      <p:ext uri="{BB962C8B-B14F-4D97-AF65-F5344CB8AC3E}">
        <p14:creationId xmlns:p14="http://schemas.microsoft.com/office/powerpoint/2010/main" val="3777652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a:extLst>
            <a:ext uri="{FF2B5EF4-FFF2-40B4-BE49-F238E27FC236}">
              <a16:creationId xmlns:a16="http://schemas.microsoft.com/office/drawing/2014/main" id="{81D81A32-78C7-E236-59B8-76EBC63267F2}"/>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F9FE1F2C-60A6-4AE5-E25A-F8D2327BC7F8}"/>
              </a:ext>
            </a:extLst>
          </p:cNvPr>
          <p:cNvSpPr txBox="1"/>
          <p:nvPr/>
        </p:nvSpPr>
        <p:spPr>
          <a:xfrm>
            <a:off x="1012134" y="216450"/>
            <a:ext cx="6303065" cy="1081643"/>
          </a:xfrm>
          <a:prstGeom prst="rect">
            <a:avLst/>
          </a:prstGeom>
        </p:spPr>
        <p:txBody>
          <a:bodyPr wrap="square" lIns="0" tIns="0" rIns="0" bIns="0" rtlCol="0" anchor="t">
            <a:spAutoFit/>
          </a:bodyPr>
          <a:lstStyle/>
          <a:p>
            <a:pPr marL="0" lvl="0" indent="0" algn="l">
              <a:lnSpc>
                <a:spcPts val="8959"/>
              </a:lnSpc>
              <a:spcBef>
                <a:spcPct val="0"/>
              </a:spcBef>
            </a:pPr>
            <a:r>
              <a:rPr lang="en-US" sz="5400" dirty="0" err="1">
                <a:latin typeface="Abadi" panose="020B0604020104020204" pitchFamily="34" charset="0"/>
                <a:ea typeface="Cormorant Garamond Bold Italics"/>
                <a:cs typeface="Cormorant Garamond Bold Italics"/>
                <a:sym typeface="Cormorant Garamond Bold Italics"/>
              </a:rPr>
              <a:t>Phân</a:t>
            </a:r>
            <a:r>
              <a:rPr lang="en-US" sz="5400" dirty="0">
                <a:latin typeface="Abadi" panose="020B0604020104020204" pitchFamily="34" charset="0"/>
                <a:ea typeface="Cormorant Garamond Bold Italics"/>
                <a:cs typeface="Cormorant Garamond Bold Italics"/>
                <a:sym typeface="Cormorant Garamond Bold Italics"/>
              </a:rPr>
              <a:t> chia </a:t>
            </a:r>
            <a:r>
              <a:rPr lang="en-US" sz="5400" dirty="0" err="1">
                <a:latin typeface="Abadi" panose="020B0604020104020204" pitchFamily="34" charset="0"/>
                <a:ea typeface="Cormorant Garamond Bold Italics"/>
                <a:cs typeface="Cormorant Garamond Bold Italics"/>
                <a:sym typeface="Cormorant Garamond Bold Italics"/>
              </a:rPr>
              <a:t>nhiệm</a:t>
            </a:r>
            <a:r>
              <a:rPr lang="en-US" sz="5400" dirty="0">
                <a:latin typeface="Abadi" panose="020B0604020104020204" pitchFamily="34" charset="0"/>
                <a:ea typeface="Cormorant Garamond Bold Italics"/>
                <a:cs typeface="Cormorant Garamond Bold Italics"/>
                <a:sym typeface="Cormorant Garamond Bold Italics"/>
              </a:rPr>
              <a:t> </a:t>
            </a:r>
            <a:r>
              <a:rPr lang="en-US" sz="5400" dirty="0" err="1">
                <a:latin typeface="Abadi" panose="020B0604020104020204" pitchFamily="34" charset="0"/>
                <a:ea typeface="Cormorant Garamond Bold Italics"/>
                <a:cs typeface="Cormorant Garamond Bold Italics"/>
                <a:sym typeface="Cormorant Garamond Bold Italics"/>
              </a:rPr>
              <a:t>vụ</a:t>
            </a:r>
            <a:endParaRPr lang="en-US" sz="5400" dirty="0">
              <a:latin typeface="Abadi" panose="020B0604020104020204" pitchFamily="34" charset="0"/>
              <a:ea typeface="Cormorant Garamond Bold Italics"/>
              <a:cs typeface="Cormorant Garamond Bold Italics"/>
              <a:sym typeface="Cormorant Garamond Bold Italics"/>
            </a:endParaRPr>
          </a:p>
        </p:txBody>
      </p:sp>
      <p:sp>
        <p:nvSpPr>
          <p:cNvPr id="15" name="Freeform 37">
            <a:extLst>
              <a:ext uri="{FF2B5EF4-FFF2-40B4-BE49-F238E27FC236}">
                <a16:creationId xmlns:a16="http://schemas.microsoft.com/office/drawing/2014/main" id="{92954B12-F269-441E-87C6-DE029CFBCE67}"/>
              </a:ext>
            </a:extLst>
          </p:cNvPr>
          <p:cNvSpPr/>
          <p:nvPr/>
        </p:nvSpPr>
        <p:spPr>
          <a:xfrm>
            <a:off x="16319153" y="106359"/>
            <a:ext cx="1833306" cy="1590675"/>
          </a:xfrm>
          <a:custGeom>
            <a:avLst/>
            <a:gdLst/>
            <a:ahLst/>
            <a:cxnLst/>
            <a:rect l="l" t="t" r="r" b="b"/>
            <a:pathLst>
              <a:path w="1611423" h="1341510">
                <a:moveTo>
                  <a:pt x="0" y="0"/>
                </a:moveTo>
                <a:lnTo>
                  <a:pt x="1611423" y="0"/>
                </a:lnTo>
                <a:lnTo>
                  <a:pt x="1611423" y="1341510"/>
                </a:lnTo>
                <a:lnTo>
                  <a:pt x="0" y="1341510"/>
                </a:lnTo>
                <a:lnTo>
                  <a:pt x="0" y="0"/>
                </a:lnTo>
                <a:close/>
              </a:path>
            </a:pathLst>
          </a:custGeom>
          <a:blipFill>
            <a:blip r:embed="rId2"/>
            <a:stretch>
              <a:fillRect/>
            </a:stretch>
          </a:blipFill>
        </p:spPr>
        <p:txBody>
          <a:bodyPr/>
          <a:lstStyle/>
          <a:p>
            <a:endParaRPr lang="en-US"/>
          </a:p>
        </p:txBody>
      </p:sp>
      <p:pic>
        <p:nvPicPr>
          <p:cNvPr id="17" name="Picture 16">
            <a:extLst>
              <a:ext uri="{FF2B5EF4-FFF2-40B4-BE49-F238E27FC236}">
                <a16:creationId xmlns:a16="http://schemas.microsoft.com/office/drawing/2014/main" id="{F54DC771-6D00-4636-CB5D-D2E8E45F6249}"/>
              </a:ext>
            </a:extLst>
          </p:cNvPr>
          <p:cNvPicPr>
            <a:picLocks noChangeAspect="1"/>
          </p:cNvPicPr>
          <p:nvPr/>
        </p:nvPicPr>
        <p:blipFill>
          <a:blip r:embed="rId3"/>
          <a:stretch>
            <a:fillRect/>
          </a:stretch>
        </p:blipFill>
        <p:spPr>
          <a:xfrm>
            <a:off x="1219200" y="2046150"/>
            <a:ext cx="15773400" cy="7430513"/>
          </a:xfrm>
          <a:prstGeom prst="rect">
            <a:avLst/>
          </a:prstGeom>
        </p:spPr>
      </p:pic>
    </p:spTree>
    <p:extLst>
      <p:ext uri="{BB962C8B-B14F-4D97-AF65-F5344CB8AC3E}">
        <p14:creationId xmlns:p14="http://schemas.microsoft.com/office/powerpoint/2010/main" val="22343915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a:extLst>
            <a:ext uri="{FF2B5EF4-FFF2-40B4-BE49-F238E27FC236}">
              <a16:creationId xmlns:a16="http://schemas.microsoft.com/office/drawing/2014/main" id="{91CE2BC3-F372-FA9D-4CCD-0A564D28C4E8}"/>
            </a:ext>
          </a:extLst>
        </p:cNvPr>
        <p:cNvGrpSpPr/>
        <p:nvPr/>
      </p:nvGrpSpPr>
      <p:grpSpPr>
        <a:xfrm>
          <a:off x="0" y="0"/>
          <a:ext cx="0" cy="0"/>
          <a:chOff x="0" y="0"/>
          <a:chExt cx="0" cy="0"/>
        </a:xfrm>
      </p:grpSpPr>
      <p:sp>
        <p:nvSpPr>
          <p:cNvPr id="14" name="Freeform 2">
            <a:extLst>
              <a:ext uri="{FF2B5EF4-FFF2-40B4-BE49-F238E27FC236}">
                <a16:creationId xmlns:a16="http://schemas.microsoft.com/office/drawing/2014/main" id="{B027B2C2-A4DE-1399-B3F6-A716A3B4D8F2}"/>
              </a:ext>
            </a:extLst>
          </p:cNvPr>
          <p:cNvSpPr/>
          <p:nvPr/>
        </p:nvSpPr>
        <p:spPr>
          <a:xfrm rot="17679731">
            <a:off x="12591440" y="-3294802"/>
            <a:ext cx="6226076" cy="8392995"/>
          </a:xfrm>
          <a:custGeom>
            <a:avLst/>
            <a:gdLst/>
            <a:ahLst/>
            <a:cxnLst/>
            <a:rect l="l" t="t" r="r" b="b"/>
            <a:pathLst>
              <a:path w="6226076" h="8392995">
                <a:moveTo>
                  <a:pt x="0" y="0"/>
                </a:moveTo>
                <a:lnTo>
                  <a:pt x="6226077" y="0"/>
                </a:lnTo>
                <a:lnTo>
                  <a:pt x="6226077" y="8392996"/>
                </a:lnTo>
                <a:lnTo>
                  <a:pt x="0" y="83929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TextBox 8">
            <a:extLst>
              <a:ext uri="{FF2B5EF4-FFF2-40B4-BE49-F238E27FC236}">
                <a16:creationId xmlns:a16="http://schemas.microsoft.com/office/drawing/2014/main" id="{9EE368AC-F452-44D4-AEF7-189F54DF3C98}"/>
              </a:ext>
            </a:extLst>
          </p:cNvPr>
          <p:cNvSpPr txBox="1"/>
          <p:nvPr/>
        </p:nvSpPr>
        <p:spPr>
          <a:xfrm>
            <a:off x="1012134" y="216450"/>
            <a:ext cx="6303065" cy="1081643"/>
          </a:xfrm>
          <a:prstGeom prst="rect">
            <a:avLst/>
          </a:prstGeom>
        </p:spPr>
        <p:txBody>
          <a:bodyPr wrap="square" lIns="0" tIns="0" rIns="0" bIns="0" rtlCol="0" anchor="t">
            <a:spAutoFit/>
          </a:bodyPr>
          <a:lstStyle/>
          <a:p>
            <a:pPr marL="0" lvl="0" indent="0" algn="l">
              <a:lnSpc>
                <a:spcPts val="8959"/>
              </a:lnSpc>
              <a:spcBef>
                <a:spcPct val="0"/>
              </a:spcBef>
            </a:pPr>
            <a:r>
              <a:rPr lang="en-US" sz="5400" dirty="0" err="1">
                <a:latin typeface="Abadi" panose="020B0604020104020204" pitchFamily="34" charset="0"/>
                <a:ea typeface="Cormorant Garamond Bold Italics"/>
                <a:cs typeface="Cormorant Garamond Bold Italics"/>
                <a:sym typeface="Cormorant Garamond Bold Italics"/>
              </a:rPr>
              <a:t>Phân</a:t>
            </a:r>
            <a:r>
              <a:rPr lang="en-US" sz="5400" dirty="0">
                <a:latin typeface="Abadi" panose="020B0604020104020204" pitchFamily="34" charset="0"/>
                <a:ea typeface="Cormorant Garamond Bold Italics"/>
                <a:cs typeface="Cormorant Garamond Bold Italics"/>
                <a:sym typeface="Cormorant Garamond Bold Italics"/>
              </a:rPr>
              <a:t> chia </a:t>
            </a:r>
            <a:r>
              <a:rPr lang="en-US" sz="5400" dirty="0" err="1">
                <a:latin typeface="Abadi" panose="020B0604020104020204" pitchFamily="34" charset="0"/>
                <a:ea typeface="Cormorant Garamond Bold Italics"/>
                <a:cs typeface="Cormorant Garamond Bold Italics"/>
                <a:sym typeface="Cormorant Garamond Bold Italics"/>
              </a:rPr>
              <a:t>nhiệm</a:t>
            </a:r>
            <a:r>
              <a:rPr lang="en-US" sz="5400" dirty="0">
                <a:latin typeface="Abadi" panose="020B0604020104020204" pitchFamily="34" charset="0"/>
                <a:ea typeface="Cormorant Garamond Bold Italics"/>
                <a:cs typeface="Cormorant Garamond Bold Italics"/>
                <a:sym typeface="Cormorant Garamond Bold Italics"/>
              </a:rPr>
              <a:t> </a:t>
            </a:r>
            <a:r>
              <a:rPr lang="en-US" sz="5400" dirty="0" err="1">
                <a:latin typeface="Abadi" panose="020B0604020104020204" pitchFamily="34" charset="0"/>
                <a:ea typeface="Cormorant Garamond Bold Italics"/>
                <a:cs typeface="Cormorant Garamond Bold Italics"/>
                <a:sym typeface="Cormorant Garamond Bold Italics"/>
              </a:rPr>
              <a:t>vụ</a:t>
            </a:r>
            <a:endParaRPr lang="en-US" sz="5400" dirty="0">
              <a:latin typeface="Abadi" panose="020B0604020104020204" pitchFamily="34" charset="0"/>
              <a:ea typeface="Cormorant Garamond Bold Italics"/>
              <a:cs typeface="Cormorant Garamond Bold Italics"/>
              <a:sym typeface="Cormorant Garamond Bold Italics"/>
            </a:endParaRPr>
          </a:p>
        </p:txBody>
      </p:sp>
      <p:sp>
        <p:nvSpPr>
          <p:cNvPr id="15" name="Freeform 37">
            <a:extLst>
              <a:ext uri="{FF2B5EF4-FFF2-40B4-BE49-F238E27FC236}">
                <a16:creationId xmlns:a16="http://schemas.microsoft.com/office/drawing/2014/main" id="{9A4AD27D-A6F8-9260-E0EE-19DC31B1C783}"/>
              </a:ext>
            </a:extLst>
          </p:cNvPr>
          <p:cNvSpPr/>
          <p:nvPr/>
        </p:nvSpPr>
        <p:spPr>
          <a:xfrm>
            <a:off x="16319153" y="106359"/>
            <a:ext cx="1833306" cy="1590675"/>
          </a:xfrm>
          <a:custGeom>
            <a:avLst/>
            <a:gdLst/>
            <a:ahLst/>
            <a:cxnLst/>
            <a:rect l="l" t="t" r="r" b="b"/>
            <a:pathLst>
              <a:path w="1611423" h="1341510">
                <a:moveTo>
                  <a:pt x="0" y="0"/>
                </a:moveTo>
                <a:lnTo>
                  <a:pt x="1611423" y="0"/>
                </a:lnTo>
                <a:lnTo>
                  <a:pt x="1611423" y="1341510"/>
                </a:lnTo>
                <a:lnTo>
                  <a:pt x="0" y="1341510"/>
                </a:lnTo>
                <a:lnTo>
                  <a:pt x="0" y="0"/>
                </a:lnTo>
                <a:close/>
              </a:path>
            </a:pathLst>
          </a:custGeom>
          <a:blipFill>
            <a:blip r:embed="rId4"/>
            <a:stretch>
              <a:fillRect/>
            </a:stretch>
          </a:blipFill>
        </p:spPr>
        <p:txBody>
          <a:bodyPr/>
          <a:lstStyle/>
          <a:p>
            <a:endParaRPr lang="en-US"/>
          </a:p>
        </p:txBody>
      </p:sp>
      <p:pic>
        <p:nvPicPr>
          <p:cNvPr id="4" name="Picture 3">
            <a:extLst>
              <a:ext uri="{FF2B5EF4-FFF2-40B4-BE49-F238E27FC236}">
                <a16:creationId xmlns:a16="http://schemas.microsoft.com/office/drawing/2014/main" id="{8CC94E7D-B688-BBA0-9ED2-941E605F9537}"/>
              </a:ext>
            </a:extLst>
          </p:cNvPr>
          <p:cNvPicPr>
            <a:picLocks noChangeAspect="1"/>
          </p:cNvPicPr>
          <p:nvPr/>
        </p:nvPicPr>
        <p:blipFill>
          <a:blip r:embed="rId5"/>
          <a:stretch>
            <a:fillRect/>
          </a:stretch>
        </p:blipFill>
        <p:spPr>
          <a:xfrm>
            <a:off x="725643" y="2375949"/>
            <a:ext cx="16836713" cy="6211773"/>
          </a:xfrm>
          <a:prstGeom prst="rect">
            <a:avLst/>
          </a:prstGeom>
        </p:spPr>
      </p:pic>
    </p:spTree>
    <p:extLst>
      <p:ext uri="{BB962C8B-B14F-4D97-AF65-F5344CB8AC3E}">
        <p14:creationId xmlns:p14="http://schemas.microsoft.com/office/powerpoint/2010/main" val="25902828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sp>
        <p:nvSpPr>
          <p:cNvPr id="3" name="Freeform 3"/>
          <p:cNvSpPr/>
          <p:nvPr/>
        </p:nvSpPr>
        <p:spPr>
          <a:xfrm>
            <a:off x="-1752600" y="6438900"/>
            <a:ext cx="6781906" cy="6529835"/>
          </a:xfrm>
          <a:custGeom>
            <a:avLst/>
            <a:gdLst/>
            <a:ahLst/>
            <a:cxnLst/>
            <a:rect l="l" t="t" r="r" b="b"/>
            <a:pathLst>
              <a:path w="6781906" h="6529835">
                <a:moveTo>
                  <a:pt x="0" y="0"/>
                </a:moveTo>
                <a:lnTo>
                  <a:pt x="6781905" y="0"/>
                </a:lnTo>
                <a:lnTo>
                  <a:pt x="6781905" y="6529835"/>
                </a:lnTo>
                <a:lnTo>
                  <a:pt x="0" y="65298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3124200" y="8193030"/>
            <a:ext cx="2991384" cy="1473936"/>
          </a:xfrm>
          <a:custGeom>
            <a:avLst/>
            <a:gdLst/>
            <a:ahLst/>
            <a:cxnLst/>
            <a:rect l="l" t="t" r="r" b="b"/>
            <a:pathLst>
              <a:path w="2991384" h="1473936">
                <a:moveTo>
                  <a:pt x="0" y="0"/>
                </a:moveTo>
                <a:lnTo>
                  <a:pt x="2991384" y="0"/>
                </a:lnTo>
                <a:lnTo>
                  <a:pt x="2991384" y="1473936"/>
                </a:lnTo>
                <a:lnTo>
                  <a:pt x="0" y="1473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TextBox 10">
            <a:extLst>
              <a:ext uri="{FF2B5EF4-FFF2-40B4-BE49-F238E27FC236}">
                <a16:creationId xmlns:a16="http://schemas.microsoft.com/office/drawing/2014/main" id="{CD79A2C3-8434-15AF-6EEB-42E54CE99179}"/>
              </a:ext>
            </a:extLst>
          </p:cNvPr>
          <p:cNvSpPr txBox="1"/>
          <p:nvPr/>
        </p:nvSpPr>
        <p:spPr>
          <a:xfrm>
            <a:off x="228600" y="158754"/>
            <a:ext cx="9899786" cy="500137"/>
          </a:xfrm>
          <a:prstGeom prst="rect">
            <a:avLst/>
          </a:prstGeom>
        </p:spPr>
        <p:txBody>
          <a:bodyPr wrap="square" lIns="0" tIns="0" rIns="0" bIns="0" rtlCol="0" anchor="t">
            <a:spAutoFit/>
          </a:bodyPr>
          <a:lstStyle/>
          <a:p>
            <a:pPr marL="0" lvl="0" indent="0" algn="l">
              <a:lnSpc>
                <a:spcPts val="3919"/>
              </a:lnSpc>
              <a:spcBef>
                <a:spcPct val="0"/>
              </a:spcBef>
            </a:pPr>
            <a:r>
              <a:rPr lang="en-US" sz="3600" b="1" dirty="0">
                <a:latin typeface="Quicksand Bold"/>
                <a:ea typeface="Quicksand Bold"/>
                <a:cs typeface="Quicksand Bold"/>
                <a:sym typeface="Quicksand Bold"/>
              </a:rPr>
              <a:t>I</a:t>
            </a:r>
            <a:r>
              <a:rPr lang="en-US" sz="3600" b="1">
                <a:latin typeface="Quicksand Bold"/>
                <a:ea typeface="Quicksand Bold"/>
                <a:cs typeface="Quicksand Bold"/>
                <a:sym typeface="Quicksand Bold"/>
              </a:rPr>
              <a:t>. Bối cảnh và vấn đề hiện nay</a:t>
            </a:r>
            <a:endParaRPr lang="en-US" sz="3600" b="1" dirty="0">
              <a:latin typeface="Quicksand Bold"/>
              <a:ea typeface="Quicksand Bold"/>
              <a:cs typeface="Quicksand Bold"/>
              <a:sym typeface="Quicksand Bold"/>
            </a:endParaRPr>
          </a:p>
        </p:txBody>
      </p:sp>
      <p:sp>
        <p:nvSpPr>
          <p:cNvPr id="13" name="TextBox 12">
            <a:extLst>
              <a:ext uri="{FF2B5EF4-FFF2-40B4-BE49-F238E27FC236}">
                <a16:creationId xmlns:a16="http://schemas.microsoft.com/office/drawing/2014/main" id="{354FA30B-1A37-EE90-E52F-848B791C1959}"/>
              </a:ext>
            </a:extLst>
          </p:cNvPr>
          <p:cNvSpPr txBox="1"/>
          <p:nvPr/>
        </p:nvSpPr>
        <p:spPr>
          <a:xfrm>
            <a:off x="228600" y="901408"/>
            <a:ext cx="11353800" cy="3970318"/>
          </a:xfrm>
          <a:prstGeom prst="rect">
            <a:avLst/>
          </a:prstGeom>
          <a:noFill/>
        </p:spPr>
        <p:txBody>
          <a:bodyPr wrap="square">
            <a:spAutoFit/>
          </a:bodyPr>
          <a:lstStyle/>
          <a:p>
            <a:r>
              <a:rPr lang="en-US" sz="3600" i="1" u="none" strike="noStrike" dirty="0">
                <a:solidFill>
                  <a:srgbClr val="000000"/>
                </a:solidFill>
                <a:effectLst/>
                <a:latin typeface="Times New Roman" panose="02020603050405020304" pitchFamily="18" charset="0"/>
              </a:rPr>
              <a:t>Mua </a:t>
            </a:r>
            <a:r>
              <a:rPr lang="en-US" sz="3600" i="1" u="none" strike="noStrike" dirty="0" err="1">
                <a:solidFill>
                  <a:srgbClr val="000000"/>
                </a:solidFill>
                <a:effectLst/>
                <a:latin typeface="Times New Roman" panose="02020603050405020304" pitchFamily="18" charset="0"/>
              </a:rPr>
              <a:t>sắm</a:t>
            </a:r>
            <a:r>
              <a:rPr lang="en-US" sz="3600" i="1" u="none" strike="noStrike" dirty="0">
                <a:solidFill>
                  <a:srgbClr val="000000"/>
                </a:solidFill>
                <a:effectLst/>
                <a:latin typeface="Times New Roman" panose="02020603050405020304" pitchFamily="18" charset="0"/>
              </a:rPr>
              <a:t> </a:t>
            </a:r>
            <a:r>
              <a:rPr lang="en-US" sz="3600" i="1" u="none" strike="noStrike" dirty="0" err="1">
                <a:solidFill>
                  <a:srgbClr val="000000"/>
                </a:solidFill>
                <a:effectLst/>
                <a:latin typeface="Times New Roman" panose="02020603050405020304" pitchFamily="18" charset="0"/>
              </a:rPr>
              <a:t>trực</a:t>
            </a:r>
            <a:r>
              <a:rPr lang="en-US" sz="3600" i="1" u="none" strike="noStrike" dirty="0">
                <a:solidFill>
                  <a:srgbClr val="000000"/>
                </a:solidFill>
                <a:effectLst/>
                <a:latin typeface="Times New Roman" panose="02020603050405020304" pitchFamily="18" charset="0"/>
              </a:rPr>
              <a:t> </a:t>
            </a:r>
            <a:r>
              <a:rPr lang="en-US" sz="3600" i="1" u="none" strike="noStrike" dirty="0" err="1">
                <a:solidFill>
                  <a:srgbClr val="000000"/>
                </a:solidFill>
                <a:effectLst/>
                <a:latin typeface="Times New Roman" panose="02020603050405020304" pitchFamily="18" charset="0"/>
              </a:rPr>
              <a:t>tuyến</a:t>
            </a:r>
            <a:r>
              <a:rPr lang="en-US" sz="3600" i="1" u="none" strike="noStrike" dirty="0">
                <a:solidFill>
                  <a:srgbClr val="000000"/>
                </a:solidFill>
                <a:effectLst/>
                <a:latin typeface="Times New Roman" panose="02020603050405020304" pitchFamily="18" charset="0"/>
              </a:rPr>
              <a:t> </a:t>
            </a:r>
            <a:r>
              <a:rPr lang="en-US" sz="3600" i="1" u="none" strike="noStrike" dirty="0" err="1">
                <a:solidFill>
                  <a:srgbClr val="000000"/>
                </a:solidFill>
                <a:effectLst/>
                <a:latin typeface="Times New Roman" panose="02020603050405020304" pitchFamily="18" charset="0"/>
              </a:rPr>
              <a:t>đặc</a:t>
            </a:r>
            <a:r>
              <a:rPr lang="en-US" sz="3600" i="1" u="none" strike="noStrike" dirty="0">
                <a:solidFill>
                  <a:srgbClr val="000000"/>
                </a:solidFill>
                <a:effectLst/>
                <a:latin typeface="Times New Roman" panose="02020603050405020304" pitchFamily="18" charset="0"/>
              </a:rPr>
              <a:t> </a:t>
            </a:r>
            <a:r>
              <a:rPr lang="en-US" sz="3600" i="1" u="none" strike="noStrike" dirty="0" err="1">
                <a:solidFill>
                  <a:srgbClr val="000000"/>
                </a:solidFill>
                <a:effectLst/>
                <a:latin typeface="Times New Roman" panose="02020603050405020304" pitchFamily="18" charset="0"/>
              </a:rPr>
              <a:t>biệt</a:t>
            </a:r>
            <a:r>
              <a:rPr lang="en-US" sz="3600" i="1" u="none" strike="noStrike" dirty="0">
                <a:solidFill>
                  <a:srgbClr val="000000"/>
                </a:solidFill>
                <a:effectLst/>
                <a:latin typeface="Times New Roman" panose="02020603050405020304" pitchFamily="18" charset="0"/>
              </a:rPr>
              <a:t> </a:t>
            </a:r>
            <a:r>
              <a:rPr lang="en-US" sz="3600" i="1" u="none" strike="noStrike" dirty="0" err="1">
                <a:solidFill>
                  <a:srgbClr val="000000"/>
                </a:solidFill>
                <a:effectLst/>
                <a:latin typeface="Times New Roman" panose="02020603050405020304" pitchFamily="18" charset="0"/>
              </a:rPr>
              <a:t>trong</a:t>
            </a:r>
            <a:r>
              <a:rPr lang="en-US" sz="3600" i="1" u="none" strike="noStrike" dirty="0">
                <a:solidFill>
                  <a:srgbClr val="000000"/>
                </a:solidFill>
                <a:effectLst/>
                <a:latin typeface="Times New Roman" panose="02020603050405020304" pitchFamily="18" charset="0"/>
              </a:rPr>
              <a:t> </a:t>
            </a:r>
            <a:r>
              <a:rPr lang="en-US" sz="3600" i="1" dirty="0">
                <a:solidFill>
                  <a:srgbClr val="000000"/>
                </a:solidFill>
                <a:latin typeface="Times New Roman" panose="02020603050405020304" pitchFamily="18" charset="0"/>
              </a:rPr>
              <a:t>n</a:t>
            </a:r>
            <a:r>
              <a:rPr lang="vi-VN" sz="3600" i="1" u="none" strike="noStrike" dirty="0">
                <a:solidFill>
                  <a:srgbClr val="000000"/>
                </a:solidFill>
                <a:effectLst/>
                <a:latin typeface="Times New Roman" panose="02020603050405020304" pitchFamily="18" charset="0"/>
              </a:rPr>
              <a:t>gành thời trang, đặc biệt là giày dép. Nhiều cửa hàng truyền thống đang gặp khó khăn trong việc cạnh tranh với các nền tảng thương mại điện tử lớn. Điều này đặt ra nhu cầu cấp bách về việc phát triển các hệ thống website bán hàng trực tuyến</a:t>
            </a:r>
            <a:r>
              <a:rPr lang="en-US" sz="3600" i="1" u="none" strike="noStrike" dirty="0">
                <a:solidFill>
                  <a:srgbClr val="000000"/>
                </a:solidFill>
                <a:effectLst/>
                <a:latin typeface="Times New Roman" panose="02020603050405020304" pitchFamily="18" charset="0"/>
              </a:rPr>
              <a:t> </a:t>
            </a:r>
            <a:r>
              <a:rPr lang="vi-VN" sz="3600" b="0" i="0" u="none" strike="noStrike" dirty="0">
                <a:solidFill>
                  <a:srgbClr val="000000"/>
                </a:solidFill>
                <a:effectLst/>
                <a:latin typeface="Times New Roman" panose="02020603050405020304" pitchFamily="18" charset="0"/>
              </a:rPr>
              <a:t>nhằm giúp doanh nghiệp tiếp cận được nhiều khách hàng hơn, mở rộng thị trường và nâng cao doanh thu.</a:t>
            </a:r>
            <a:endParaRPr lang="en-US" sz="3600" dirty="0"/>
          </a:p>
        </p:txBody>
      </p:sp>
      <p:pic>
        <p:nvPicPr>
          <p:cNvPr id="1026" name="Picture 2" descr="Chương trình &quot;Tuần lễ Thương mại điện tử Quốc gia và Ngày mua sắm trực tuyến  Việt Nam - Online Friday 2023&quot;">
            <a:extLst>
              <a:ext uri="{FF2B5EF4-FFF2-40B4-BE49-F238E27FC236}">
                <a16:creationId xmlns:a16="http://schemas.microsoft.com/office/drawing/2014/main" id="{D5D0E0CC-4E97-8F25-ED4D-88A2B8A740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54031" y="4496393"/>
            <a:ext cx="10225356" cy="5364380"/>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37">
            <a:extLst>
              <a:ext uri="{FF2B5EF4-FFF2-40B4-BE49-F238E27FC236}">
                <a16:creationId xmlns:a16="http://schemas.microsoft.com/office/drawing/2014/main" id="{AC3FAF7C-FDE4-C8A7-6F03-C8FFF8F51E88}"/>
              </a:ext>
            </a:extLst>
          </p:cNvPr>
          <p:cNvSpPr/>
          <p:nvPr/>
        </p:nvSpPr>
        <p:spPr>
          <a:xfrm>
            <a:off x="16319153" y="106359"/>
            <a:ext cx="1833306" cy="1590675"/>
          </a:xfrm>
          <a:custGeom>
            <a:avLst/>
            <a:gdLst/>
            <a:ahLst/>
            <a:cxnLst/>
            <a:rect l="l" t="t" r="r" b="b"/>
            <a:pathLst>
              <a:path w="1611423" h="1341510">
                <a:moveTo>
                  <a:pt x="0" y="0"/>
                </a:moveTo>
                <a:lnTo>
                  <a:pt x="1611423" y="0"/>
                </a:lnTo>
                <a:lnTo>
                  <a:pt x="1611423" y="1341510"/>
                </a:lnTo>
                <a:lnTo>
                  <a:pt x="0" y="1341510"/>
                </a:lnTo>
                <a:lnTo>
                  <a:pt x="0" y="0"/>
                </a:lnTo>
                <a:close/>
              </a:path>
            </a:pathLst>
          </a:custGeom>
          <a:blipFill>
            <a:blip r:embed="rId7"/>
            <a:stretch>
              <a:fillRect/>
            </a:stretch>
          </a:blipFill>
        </p:spPr>
        <p:txBody>
          <a:bodyPr/>
          <a:lstStyle/>
          <a:p>
            <a:endParaRPr lang="en-US"/>
          </a:p>
        </p:txBody>
      </p:sp>
    </p:spTree>
    <p:extLst>
      <p:ext uri="{BB962C8B-B14F-4D97-AF65-F5344CB8AC3E}">
        <p14:creationId xmlns:p14="http://schemas.microsoft.com/office/powerpoint/2010/main" val="4222926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sp>
        <p:nvSpPr>
          <p:cNvPr id="3" name="Freeform 3"/>
          <p:cNvSpPr/>
          <p:nvPr/>
        </p:nvSpPr>
        <p:spPr>
          <a:xfrm>
            <a:off x="-1603413" y="6438899"/>
            <a:ext cx="6781906" cy="6529835"/>
          </a:xfrm>
          <a:custGeom>
            <a:avLst/>
            <a:gdLst/>
            <a:ahLst/>
            <a:cxnLst/>
            <a:rect l="l" t="t" r="r" b="b"/>
            <a:pathLst>
              <a:path w="6781906" h="6529835">
                <a:moveTo>
                  <a:pt x="0" y="0"/>
                </a:moveTo>
                <a:lnTo>
                  <a:pt x="6781905" y="0"/>
                </a:lnTo>
                <a:lnTo>
                  <a:pt x="6781905" y="6529835"/>
                </a:lnTo>
                <a:lnTo>
                  <a:pt x="0" y="65298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3048000" y="8229881"/>
            <a:ext cx="2991384" cy="1473936"/>
          </a:xfrm>
          <a:custGeom>
            <a:avLst/>
            <a:gdLst/>
            <a:ahLst/>
            <a:cxnLst/>
            <a:rect l="l" t="t" r="r" b="b"/>
            <a:pathLst>
              <a:path w="2991384" h="1473936">
                <a:moveTo>
                  <a:pt x="0" y="0"/>
                </a:moveTo>
                <a:lnTo>
                  <a:pt x="2991384" y="0"/>
                </a:lnTo>
                <a:lnTo>
                  <a:pt x="2991384" y="1473936"/>
                </a:lnTo>
                <a:lnTo>
                  <a:pt x="0" y="1473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5">
            <a:extLst>
              <a:ext uri="{FF2B5EF4-FFF2-40B4-BE49-F238E27FC236}">
                <a16:creationId xmlns:a16="http://schemas.microsoft.com/office/drawing/2014/main" id="{4B1FCC7A-2E92-FFE1-4A25-8A2544C54172}"/>
              </a:ext>
            </a:extLst>
          </p:cNvPr>
          <p:cNvSpPr txBox="1"/>
          <p:nvPr/>
        </p:nvSpPr>
        <p:spPr>
          <a:xfrm>
            <a:off x="228600" y="158754"/>
            <a:ext cx="9899786" cy="500137"/>
          </a:xfrm>
          <a:prstGeom prst="rect">
            <a:avLst/>
          </a:prstGeom>
        </p:spPr>
        <p:txBody>
          <a:bodyPr wrap="square" lIns="0" tIns="0" rIns="0" bIns="0" rtlCol="0" anchor="t">
            <a:spAutoFit/>
          </a:bodyPr>
          <a:lstStyle/>
          <a:p>
            <a:pPr marL="0" lvl="0" indent="0" algn="l">
              <a:lnSpc>
                <a:spcPts val="3919"/>
              </a:lnSpc>
              <a:spcBef>
                <a:spcPct val="0"/>
              </a:spcBef>
            </a:pPr>
            <a:r>
              <a:rPr lang="en-US" sz="3600" b="1" dirty="0">
                <a:latin typeface="Quicksand Bold"/>
                <a:ea typeface="Quicksand Bold"/>
                <a:cs typeface="Quicksand Bold"/>
                <a:sym typeface="Quicksand Bold"/>
              </a:rPr>
              <a:t>I</a:t>
            </a:r>
            <a:r>
              <a:rPr lang="en-US" sz="3600" b="1">
                <a:latin typeface="Quicksand Bold"/>
                <a:ea typeface="Quicksand Bold"/>
                <a:cs typeface="Quicksand Bold"/>
                <a:sym typeface="Quicksand Bold"/>
              </a:rPr>
              <a:t>. Bối cảnh và vấn đề hiện nay</a:t>
            </a:r>
            <a:endParaRPr lang="en-US" sz="3600" b="1" dirty="0">
              <a:latin typeface="Quicksand Bold"/>
              <a:ea typeface="Quicksand Bold"/>
              <a:cs typeface="Quicksand Bold"/>
              <a:sym typeface="Quicksand Bold"/>
            </a:endParaRPr>
          </a:p>
        </p:txBody>
      </p:sp>
      <p:sp>
        <p:nvSpPr>
          <p:cNvPr id="7" name="TextBox 6">
            <a:extLst>
              <a:ext uri="{FF2B5EF4-FFF2-40B4-BE49-F238E27FC236}">
                <a16:creationId xmlns:a16="http://schemas.microsoft.com/office/drawing/2014/main" id="{BF060588-9D83-D9E2-F09E-6A971B2A6645}"/>
              </a:ext>
            </a:extLst>
          </p:cNvPr>
          <p:cNvSpPr txBox="1"/>
          <p:nvPr/>
        </p:nvSpPr>
        <p:spPr>
          <a:xfrm>
            <a:off x="228600" y="855831"/>
            <a:ext cx="11353800" cy="3416320"/>
          </a:xfrm>
          <a:prstGeom prst="rect">
            <a:avLst/>
          </a:prstGeom>
          <a:noFill/>
        </p:spPr>
        <p:txBody>
          <a:bodyPr wrap="square">
            <a:spAutoFit/>
          </a:bodyPr>
          <a:lstStyle/>
          <a:p>
            <a:r>
              <a:rPr lang="vi-VN" sz="3600" b="0" i="0" u="none" strike="noStrike" dirty="0">
                <a:solidFill>
                  <a:srgbClr val="000000"/>
                </a:solidFill>
                <a:effectLst/>
                <a:latin typeface="Times New Roman" panose="02020603050405020304" pitchFamily="18" charset="0"/>
              </a:rPr>
              <a:t>Tuy nhiên, việc xây dựng một hệ thống website bán giày đòi hỏi nhiều nguồn lực, từ chi phí phát triển đến việc quản lý và vận hành. Do đó, các giải pháp dựa trên nền tảng mã nguồn mở như </a:t>
            </a:r>
            <a:r>
              <a:rPr lang="vi-VN" sz="3600" b="1" i="0" u="none" strike="noStrike" dirty="0">
                <a:solidFill>
                  <a:srgbClr val="000000"/>
                </a:solidFill>
                <a:effectLst/>
                <a:latin typeface="Times New Roman" panose="02020603050405020304" pitchFamily="18" charset="0"/>
              </a:rPr>
              <a:t>WordPress</a:t>
            </a:r>
            <a:r>
              <a:rPr lang="vi-VN" sz="3600" b="0" i="0" u="none" strike="noStrike" dirty="0">
                <a:solidFill>
                  <a:srgbClr val="000000"/>
                </a:solidFill>
                <a:effectLst/>
                <a:latin typeface="Times New Roman" panose="02020603050405020304" pitchFamily="18" charset="0"/>
              </a:rPr>
              <a:t> </a:t>
            </a:r>
            <a:r>
              <a:rPr lang="en-US" sz="3600" b="0" i="0" u="none" strike="noStrike" dirty="0" err="1">
                <a:solidFill>
                  <a:srgbClr val="000000"/>
                </a:solidFill>
                <a:effectLst/>
                <a:latin typeface="Times New Roman" panose="02020603050405020304" pitchFamily="18" charset="0"/>
              </a:rPr>
              <a:t>từ</a:t>
            </a:r>
            <a:r>
              <a:rPr lang="en-US" sz="3600" b="0" i="0" u="none" strike="noStrike" dirty="0">
                <a:solidFill>
                  <a:srgbClr val="000000"/>
                </a:solidFill>
                <a:effectLst/>
                <a:latin typeface="Times New Roman" panose="02020603050405020304" pitchFamily="18" charset="0"/>
              </a:rPr>
              <a:t> </a:t>
            </a:r>
            <a:r>
              <a:rPr lang="vi-VN" sz="3600" b="1" i="0" strike="noStrike" dirty="0">
                <a:effectLst/>
                <a:latin typeface="Times New Roman" panose="02020603050405020304" pitchFamily="18" charset="0"/>
                <a:hlinkClick r:id="rId6">
                  <a:extLst>
                    <a:ext uri="{A12FA001-AC4F-418D-AE19-62706E023703}">
                      <ahyp:hlinkClr xmlns:ahyp="http://schemas.microsoft.com/office/drawing/2018/hyperlinkcolor" val="tx"/>
                    </a:ext>
                  </a:extLst>
                </a:hlinkClick>
              </a:rPr>
              <a:t>DigitalOcean</a:t>
            </a:r>
            <a:r>
              <a:rPr lang="vi-VN" sz="3600" b="0" i="0" u="none" strike="noStrike" dirty="0">
                <a:solidFill>
                  <a:srgbClr val="000000"/>
                </a:solidFill>
                <a:effectLst/>
                <a:latin typeface="Times New Roman" panose="02020603050405020304" pitchFamily="18" charset="0"/>
              </a:rPr>
              <a:t> được xem là giải pháp hiệu quả về chi phí, dễ triển khai và quản lý, đồng thời có khả năng mở rộng linh hoạt.</a:t>
            </a:r>
            <a:endParaRPr lang="en-US" sz="3600" dirty="0"/>
          </a:p>
        </p:txBody>
      </p:sp>
      <p:sp>
        <p:nvSpPr>
          <p:cNvPr id="5" name="AutoShape 2" descr="Automating the Deployment of a Scalable WordPress Site | DigitalOcean">
            <a:extLst>
              <a:ext uri="{FF2B5EF4-FFF2-40B4-BE49-F238E27FC236}">
                <a16:creationId xmlns:a16="http://schemas.microsoft.com/office/drawing/2014/main" id="{97D3912A-786E-2040-8297-9A31A05AFA54}"/>
              </a:ext>
            </a:extLst>
          </p:cNvPr>
          <p:cNvSpPr>
            <a:spLocks noChangeAspect="1" noChangeArrowheads="1"/>
          </p:cNvSpPr>
          <p:nvPr/>
        </p:nvSpPr>
        <p:spPr bwMode="auto">
          <a:xfrm>
            <a:off x="8991599" y="4991099"/>
            <a:ext cx="4117909" cy="41179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How to install WordPress on VPS from Digital Ocean? - Cloudlaya | Blog">
            <a:extLst>
              <a:ext uri="{FF2B5EF4-FFF2-40B4-BE49-F238E27FC236}">
                <a16:creationId xmlns:a16="http://schemas.microsoft.com/office/drawing/2014/main" id="{8611506D-99E9-5863-45B5-01833496DC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34200" y="4688680"/>
            <a:ext cx="10037163" cy="5018582"/>
          </a:xfrm>
          <a:prstGeom prst="rect">
            <a:avLst/>
          </a:prstGeom>
          <a:noFill/>
          <a:extLst>
            <a:ext uri="{909E8E84-426E-40DD-AFC4-6F175D3DCCD1}">
              <a14:hiddenFill xmlns:a14="http://schemas.microsoft.com/office/drawing/2010/main">
                <a:solidFill>
                  <a:srgbClr val="FFFFFF"/>
                </a:solidFill>
              </a14:hiddenFill>
            </a:ext>
          </a:extLst>
        </p:spPr>
      </p:pic>
      <p:sp>
        <p:nvSpPr>
          <p:cNvPr id="8" name="Freeform 37">
            <a:extLst>
              <a:ext uri="{FF2B5EF4-FFF2-40B4-BE49-F238E27FC236}">
                <a16:creationId xmlns:a16="http://schemas.microsoft.com/office/drawing/2014/main" id="{4D69E688-20EA-8EA8-1AD6-456F7EE74877}"/>
              </a:ext>
            </a:extLst>
          </p:cNvPr>
          <p:cNvSpPr/>
          <p:nvPr/>
        </p:nvSpPr>
        <p:spPr>
          <a:xfrm>
            <a:off x="16319153" y="106359"/>
            <a:ext cx="1833306" cy="1590675"/>
          </a:xfrm>
          <a:custGeom>
            <a:avLst/>
            <a:gdLst/>
            <a:ahLst/>
            <a:cxnLst/>
            <a:rect l="l" t="t" r="r" b="b"/>
            <a:pathLst>
              <a:path w="1611423" h="1341510">
                <a:moveTo>
                  <a:pt x="0" y="0"/>
                </a:moveTo>
                <a:lnTo>
                  <a:pt x="1611423" y="0"/>
                </a:lnTo>
                <a:lnTo>
                  <a:pt x="1611423" y="1341510"/>
                </a:lnTo>
                <a:lnTo>
                  <a:pt x="0" y="1341510"/>
                </a:lnTo>
                <a:lnTo>
                  <a:pt x="0" y="0"/>
                </a:lnTo>
                <a:close/>
              </a:path>
            </a:pathLst>
          </a:custGeom>
          <a:blipFill>
            <a:blip r:embed="rId8"/>
            <a:stretch>
              <a:fillRect/>
            </a:stretch>
          </a:blipFill>
        </p:spPr>
        <p:txBody>
          <a:bodyPr/>
          <a:lstStyle/>
          <a:p>
            <a:endParaRPr lang="en-US"/>
          </a:p>
        </p:txBody>
      </p:sp>
    </p:spTree>
    <p:extLst>
      <p:ext uri="{BB962C8B-B14F-4D97-AF65-F5344CB8AC3E}">
        <p14:creationId xmlns:p14="http://schemas.microsoft.com/office/powerpoint/2010/main" val="3058453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5DE193C-3D6A-844E-2989-91DF187F4E90}"/>
              </a:ext>
            </a:extLst>
          </p:cNvPr>
          <p:cNvSpPr txBox="1"/>
          <p:nvPr/>
        </p:nvSpPr>
        <p:spPr>
          <a:xfrm>
            <a:off x="228600" y="158754"/>
            <a:ext cx="9899786" cy="500137"/>
          </a:xfrm>
          <a:prstGeom prst="rect">
            <a:avLst/>
          </a:prstGeom>
        </p:spPr>
        <p:txBody>
          <a:bodyPr wrap="square" lIns="0" tIns="0" rIns="0" bIns="0" rtlCol="0" anchor="t">
            <a:spAutoFit/>
          </a:bodyPr>
          <a:lstStyle/>
          <a:p>
            <a:pPr marL="0" lvl="0" indent="0" algn="l">
              <a:lnSpc>
                <a:spcPts val="3919"/>
              </a:lnSpc>
              <a:spcBef>
                <a:spcPct val="0"/>
              </a:spcBef>
            </a:pPr>
            <a:r>
              <a:rPr lang="en-US" sz="3600" b="1">
                <a:latin typeface="Quicksand Bold"/>
                <a:ea typeface="Quicksand Bold"/>
                <a:cs typeface="Quicksand Bold"/>
                <a:sym typeface="Quicksand Bold"/>
              </a:rPr>
              <a:t>II. Tóm tắt đề tài và hướng giải quyết </a:t>
            </a:r>
            <a:endParaRPr lang="en-US" sz="3600" b="1" dirty="0">
              <a:latin typeface="Quicksand Bold"/>
              <a:ea typeface="Quicksand Bold"/>
              <a:cs typeface="Quicksand Bold"/>
              <a:sym typeface="Quicksand Bold"/>
            </a:endParaRPr>
          </a:p>
        </p:txBody>
      </p:sp>
      <p:sp>
        <p:nvSpPr>
          <p:cNvPr id="11" name="TextBox 10">
            <a:extLst>
              <a:ext uri="{FF2B5EF4-FFF2-40B4-BE49-F238E27FC236}">
                <a16:creationId xmlns:a16="http://schemas.microsoft.com/office/drawing/2014/main" id="{918FC9AB-BEDE-6A08-35FB-B090F6FD6E6C}"/>
              </a:ext>
            </a:extLst>
          </p:cNvPr>
          <p:cNvSpPr txBox="1"/>
          <p:nvPr/>
        </p:nvSpPr>
        <p:spPr>
          <a:xfrm>
            <a:off x="595432" y="2152972"/>
            <a:ext cx="9166122" cy="6801862"/>
          </a:xfrm>
          <a:prstGeom prst="rect">
            <a:avLst/>
          </a:prstGeom>
          <a:noFill/>
        </p:spPr>
        <p:txBody>
          <a:bodyPr wrap="square">
            <a:spAutoFit/>
          </a:bodyPr>
          <a:lstStyle/>
          <a:p>
            <a:pPr rtl="0" fontAlgn="base">
              <a:spcBef>
                <a:spcPts val="1200"/>
              </a:spcBef>
              <a:spcAft>
                <a:spcPts val="0"/>
              </a:spcAft>
              <a:buFont typeface="Arial" panose="020B0604020202020204" pitchFamily="34" charset="0"/>
              <a:buChar char="•"/>
            </a:pPr>
            <a:r>
              <a:rPr lang="en-US" sz="3200" b="0" i="0" u="none" strike="noStrike" dirty="0">
                <a:solidFill>
                  <a:srgbClr val="000000"/>
                </a:solidFill>
                <a:effectLst/>
                <a:latin typeface="Times New Roman" panose="02020603050405020304" pitchFamily="18" charset="0"/>
              </a:rPr>
              <a:t> </a:t>
            </a:r>
            <a:r>
              <a:rPr lang="vi-VN" sz="3200" b="0" i="0" u="none" strike="noStrike" dirty="0">
                <a:solidFill>
                  <a:srgbClr val="000000"/>
                </a:solidFill>
                <a:effectLst/>
                <a:latin typeface="Times New Roman" panose="02020603050405020304" pitchFamily="18" charset="0"/>
              </a:rPr>
              <a:t>Đề tài </a:t>
            </a:r>
            <a:r>
              <a:rPr lang="vi-VN" sz="3200" b="1" i="0" u="none" strike="noStrike" dirty="0">
                <a:solidFill>
                  <a:srgbClr val="000000"/>
                </a:solidFill>
                <a:effectLst/>
                <a:latin typeface="Times New Roman" panose="02020603050405020304" pitchFamily="18" charset="0"/>
              </a:rPr>
              <a:t>"</a:t>
            </a:r>
            <a:r>
              <a:rPr lang="vi-VN" sz="3200" b="1" i="1" u="none" strike="noStrike" dirty="0">
                <a:solidFill>
                  <a:srgbClr val="000000"/>
                </a:solidFill>
                <a:effectLst/>
                <a:latin typeface="Times New Roman" panose="02020603050405020304" pitchFamily="18" charset="0"/>
              </a:rPr>
              <a:t>Xây dựng hệ thống website bán giày</a:t>
            </a:r>
            <a:r>
              <a:rPr lang="vi-VN" sz="3200" b="1" i="0" u="none" strike="noStrike" dirty="0">
                <a:solidFill>
                  <a:srgbClr val="000000"/>
                </a:solidFill>
                <a:effectLst/>
                <a:latin typeface="Times New Roman" panose="02020603050405020304" pitchFamily="18" charset="0"/>
              </a:rPr>
              <a:t>"</a:t>
            </a:r>
            <a:r>
              <a:rPr lang="vi-VN" sz="3200" b="0" i="0" u="none" strike="noStrike" dirty="0">
                <a:solidFill>
                  <a:srgbClr val="000000"/>
                </a:solidFill>
                <a:effectLst/>
                <a:latin typeface="Times New Roman" panose="02020603050405020304" pitchFamily="18" charset="0"/>
              </a:rPr>
              <a:t> tập trung vào việc phát triển một nền tảng thương mại điện tử chuyên dụng để bán giày, sử dụng </a:t>
            </a:r>
            <a:r>
              <a:rPr lang="vi-VN" sz="3200" b="1" i="0" u="none" strike="noStrike" dirty="0">
                <a:solidFill>
                  <a:srgbClr val="000000"/>
                </a:solidFill>
                <a:effectLst/>
                <a:latin typeface="Times New Roman" panose="02020603050405020304" pitchFamily="18" charset="0"/>
              </a:rPr>
              <a:t>WordPress </a:t>
            </a:r>
            <a:r>
              <a:rPr lang="vi-VN" sz="3200" b="0" i="0" u="none" strike="noStrike" dirty="0">
                <a:solidFill>
                  <a:srgbClr val="000000"/>
                </a:solidFill>
                <a:effectLst/>
                <a:latin typeface="Times New Roman" panose="02020603050405020304" pitchFamily="18" charset="0"/>
              </a:rPr>
              <a:t>làm hệ thống quản lý nội dung và </a:t>
            </a:r>
            <a:r>
              <a:rPr lang="vi-VN" sz="3200" b="1" i="0" u="none" strike="noStrike" dirty="0">
                <a:effectLst/>
                <a:latin typeface="Times New Roman" panose="02020603050405020304" pitchFamily="18" charset="0"/>
                <a:hlinkClick r:id="rId2">
                  <a:extLst>
                    <a:ext uri="{A12FA001-AC4F-418D-AE19-62706E023703}">
                      <ahyp:hlinkClr xmlns:ahyp="http://schemas.microsoft.com/office/drawing/2018/hyperlinkcolor" val="tx"/>
                    </a:ext>
                  </a:extLst>
                </a:hlinkClick>
              </a:rPr>
              <a:t>DigitalOcean</a:t>
            </a:r>
            <a:r>
              <a:rPr lang="vi-VN" sz="3200" b="1" i="0" u="none" strike="noStrike" dirty="0">
                <a:solidFill>
                  <a:srgbClr val="000000"/>
                </a:solidFill>
                <a:effectLst/>
                <a:latin typeface="Times New Roman" panose="02020603050405020304" pitchFamily="18" charset="0"/>
              </a:rPr>
              <a:t> </a:t>
            </a:r>
            <a:r>
              <a:rPr lang="vi-VN" sz="3200" b="0" i="0" u="none" strike="noStrike" dirty="0">
                <a:solidFill>
                  <a:srgbClr val="000000"/>
                </a:solidFill>
                <a:effectLst/>
                <a:latin typeface="Times New Roman" panose="02020603050405020304" pitchFamily="18" charset="0"/>
              </a:rPr>
              <a:t>làm nền tảng lưu trữ. </a:t>
            </a:r>
            <a:endParaRPr lang="en-US" sz="3200" b="0" i="0" u="none" strike="noStrike" dirty="0">
              <a:solidFill>
                <a:srgbClr val="000000"/>
              </a:solidFill>
              <a:effectLst/>
              <a:latin typeface="Times New Roman" panose="02020603050405020304" pitchFamily="18" charset="0"/>
            </a:endParaRPr>
          </a:p>
          <a:p>
            <a:pPr rtl="0" fontAlgn="base">
              <a:spcBef>
                <a:spcPts val="1200"/>
              </a:spcBef>
              <a:spcAft>
                <a:spcPts val="0"/>
              </a:spcAft>
              <a:buFont typeface="Arial" panose="020B0604020202020204" pitchFamily="34" charset="0"/>
              <a:buChar char="•"/>
            </a:pPr>
            <a:endParaRPr lang="en-US" sz="3200" b="0" i="0" u="none" strike="noStrike" dirty="0">
              <a:solidFill>
                <a:srgbClr val="000000"/>
              </a:solidFill>
              <a:effectLst/>
              <a:latin typeface="Times New Roman" panose="02020603050405020304" pitchFamily="18" charset="0"/>
            </a:endParaRPr>
          </a:p>
          <a:p>
            <a:pPr rtl="0" fontAlgn="base">
              <a:spcBef>
                <a:spcPts val="1200"/>
              </a:spcBef>
              <a:spcAft>
                <a:spcPts val="0"/>
              </a:spcAft>
              <a:buFont typeface="Arial" panose="020B0604020202020204" pitchFamily="34" charset="0"/>
              <a:buChar char="•"/>
            </a:pPr>
            <a:endParaRPr lang="vi-VN" sz="3200" b="0" i="0" u="none" strike="noStrike" dirty="0">
              <a:solidFill>
                <a:srgbClr val="000000"/>
              </a:solidFill>
              <a:effectLst/>
              <a:latin typeface="Times New Roman" panose="02020603050405020304" pitchFamily="18" charset="0"/>
            </a:endParaRPr>
          </a:p>
          <a:p>
            <a:pPr rtl="0" fontAlgn="base">
              <a:spcBef>
                <a:spcPts val="0"/>
              </a:spcBef>
              <a:spcAft>
                <a:spcPts val="1200"/>
              </a:spcAft>
              <a:buFont typeface="Arial" panose="020B0604020202020204" pitchFamily="34" charset="0"/>
              <a:buChar char="•"/>
            </a:pPr>
            <a:r>
              <a:rPr lang="en-US" sz="3200" b="1" i="0" u="none" strike="noStrike" dirty="0">
                <a:solidFill>
                  <a:srgbClr val="000000"/>
                </a:solidFill>
                <a:effectLst/>
                <a:latin typeface="Times New Roman" panose="02020603050405020304" pitchFamily="18" charset="0"/>
              </a:rPr>
              <a:t> </a:t>
            </a:r>
            <a:r>
              <a:rPr lang="vi-VN" sz="3200" b="1" i="0" u="none" strike="noStrike" dirty="0">
                <a:solidFill>
                  <a:srgbClr val="000000"/>
                </a:solidFill>
                <a:effectLst/>
                <a:latin typeface="Times New Roman" panose="02020603050405020304" pitchFamily="18" charset="0"/>
              </a:rPr>
              <a:t>WordPress </a:t>
            </a:r>
            <a:r>
              <a:rPr lang="vi-VN" sz="3200" b="0" i="0" u="none" strike="noStrike" dirty="0">
                <a:solidFill>
                  <a:srgbClr val="000000"/>
                </a:solidFill>
                <a:effectLst/>
                <a:latin typeface="Times New Roman" panose="02020603050405020304" pitchFamily="18" charset="0"/>
              </a:rPr>
              <a:t>là một lựa chọn phù hợp do tính dễ sử dụng, khả năng tùy chỉnh cao và hỗ trợ nhiều plugin giúp tối ưu hóa cho thương mại điện tử. </a:t>
            </a:r>
            <a:r>
              <a:rPr lang="vi-VN" sz="3200" b="1" i="0" u="none" strike="noStrike" dirty="0">
                <a:effectLst/>
                <a:latin typeface="Times New Roman" panose="02020603050405020304" pitchFamily="18" charset="0"/>
                <a:hlinkClick r:id="rId2">
                  <a:extLst>
                    <a:ext uri="{A12FA001-AC4F-418D-AE19-62706E023703}">
                      <ahyp:hlinkClr xmlns:ahyp="http://schemas.microsoft.com/office/drawing/2018/hyperlinkcolor" val="tx"/>
                    </a:ext>
                  </a:extLst>
                </a:hlinkClick>
              </a:rPr>
              <a:t>DigitalOcean</a:t>
            </a:r>
            <a:r>
              <a:rPr lang="vi-VN" sz="3200" b="1" i="0" u="none" strike="noStrike" dirty="0">
                <a:solidFill>
                  <a:srgbClr val="000000"/>
                </a:solidFill>
                <a:effectLst/>
                <a:latin typeface="Times New Roman" panose="02020603050405020304" pitchFamily="18" charset="0"/>
              </a:rPr>
              <a:t> </a:t>
            </a:r>
            <a:r>
              <a:rPr lang="vi-VN" sz="3200" b="0" i="0" u="none" strike="noStrike" dirty="0">
                <a:solidFill>
                  <a:srgbClr val="000000"/>
                </a:solidFill>
                <a:effectLst/>
                <a:latin typeface="Times New Roman" panose="02020603050405020304" pitchFamily="18" charset="0"/>
              </a:rPr>
              <a:t>cung cấp cơ sở hạ tầng mạnh mẽ, an toàn và có khả năng mở rộng, giúp đảm bảo tốc độ truy cập nhanh và hiệu suất ổn định cho website.</a:t>
            </a:r>
          </a:p>
        </p:txBody>
      </p:sp>
      <p:pic>
        <p:nvPicPr>
          <p:cNvPr id="13" name="Picture 12" descr="A screenshot of a website&#10;&#10;Description automatically generated">
            <a:extLst>
              <a:ext uri="{FF2B5EF4-FFF2-40B4-BE49-F238E27FC236}">
                <a16:creationId xmlns:a16="http://schemas.microsoft.com/office/drawing/2014/main" id="{B387CB9A-A6A1-0FFA-1257-ED80624940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0509" y="1562100"/>
            <a:ext cx="7384872" cy="3581400"/>
          </a:xfrm>
          <a:prstGeom prst="rect">
            <a:avLst/>
          </a:prstGeom>
        </p:spPr>
      </p:pic>
      <p:pic>
        <p:nvPicPr>
          <p:cNvPr id="15" name="Picture 14">
            <a:extLst>
              <a:ext uri="{FF2B5EF4-FFF2-40B4-BE49-F238E27FC236}">
                <a16:creationId xmlns:a16="http://schemas.microsoft.com/office/drawing/2014/main" id="{EEF7F4BF-DB6F-78E0-8E4E-9D252C9A09A9}"/>
              </a:ext>
            </a:extLst>
          </p:cNvPr>
          <p:cNvPicPr>
            <a:picLocks noChangeAspect="1"/>
          </p:cNvPicPr>
          <p:nvPr/>
        </p:nvPicPr>
        <p:blipFill>
          <a:blip r:embed="rId4"/>
          <a:stretch>
            <a:fillRect/>
          </a:stretch>
        </p:blipFill>
        <p:spPr>
          <a:xfrm>
            <a:off x="10128386" y="5680066"/>
            <a:ext cx="7384872" cy="3806833"/>
          </a:xfrm>
          <a:prstGeom prst="rect">
            <a:avLst/>
          </a:prstGeom>
        </p:spPr>
      </p:pic>
      <p:sp>
        <p:nvSpPr>
          <p:cNvPr id="2" name="Freeform 37">
            <a:extLst>
              <a:ext uri="{FF2B5EF4-FFF2-40B4-BE49-F238E27FC236}">
                <a16:creationId xmlns:a16="http://schemas.microsoft.com/office/drawing/2014/main" id="{F6D566BE-DAC3-21AD-EC8E-33B51413D0BE}"/>
              </a:ext>
            </a:extLst>
          </p:cNvPr>
          <p:cNvSpPr/>
          <p:nvPr/>
        </p:nvSpPr>
        <p:spPr>
          <a:xfrm>
            <a:off x="16459199" y="106360"/>
            <a:ext cx="1693259" cy="1214746"/>
          </a:xfrm>
          <a:custGeom>
            <a:avLst/>
            <a:gdLst/>
            <a:ahLst/>
            <a:cxnLst/>
            <a:rect l="l" t="t" r="r" b="b"/>
            <a:pathLst>
              <a:path w="1611423" h="1341510">
                <a:moveTo>
                  <a:pt x="0" y="0"/>
                </a:moveTo>
                <a:lnTo>
                  <a:pt x="1611423" y="0"/>
                </a:lnTo>
                <a:lnTo>
                  <a:pt x="1611423" y="1341510"/>
                </a:lnTo>
                <a:lnTo>
                  <a:pt x="0" y="1341510"/>
                </a:lnTo>
                <a:lnTo>
                  <a:pt x="0" y="0"/>
                </a:lnTo>
                <a:close/>
              </a:path>
            </a:pathLst>
          </a:custGeom>
          <a:blipFill>
            <a:blip r:embed="rId5"/>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sp>
        <p:nvSpPr>
          <p:cNvPr id="5" name="Freeform 5"/>
          <p:cNvSpPr/>
          <p:nvPr/>
        </p:nvSpPr>
        <p:spPr>
          <a:xfrm>
            <a:off x="231058" y="1517618"/>
            <a:ext cx="607142" cy="610836"/>
          </a:xfrm>
          <a:custGeom>
            <a:avLst/>
            <a:gdLst/>
            <a:ahLst/>
            <a:cxnLst/>
            <a:rect l="l" t="t" r="r" b="b"/>
            <a:pathLst>
              <a:path w="550863" h="610836">
                <a:moveTo>
                  <a:pt x="0" y="0"/>
                </a:moveTo>
                <a:lnTo>
                  <a:pt x="550863" y="0"/>
                </a:lnTo>
                <a:lnTo>
                  <a:pt x="550863" y="610836"/>
                </a:lnTo>
                <a:lnTo>
                  <a:pt x="0" y="6108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3200"/>
          </a:p>
        </p:txBody>
      </p:sp>
      <p:sp>
        <p:nvSpPr>
          <p:cNvPr id="6" name="TextBox 6"/>
          <p:cNvSpPr txBox="1"/>
          <p:nvPr/>
        </p:nvSpPr>
        <p:spPr>
          <a:xfrm>
            <a:off x="1798733" y="1638300"/>
            <a:ext cx="7345267" cy="344774"/>
          </a:xfrm>
          <a:prstGeom prst="rect">
            <a:avLst/>
          </a:prstGeom>
        </p:spPr>
        <p:txBody>
          <a:bodyPr wrap="square" lIns="0" tIns="0" rIns="0" bIns="0" rtlCol="0" anchor="t">
            <a:spAutoFit/>
          </a:bodyPr>
          <a:lstStyle/>
          <a:p>
            <a:pPr algn="l">
              <a:lnSpc>
                <a:spcPts val="2520"/>
              </a:lnSpc>
            </a:pPr>
            <a:r>
              <a:rPr lang="en-US" sz="3200" i="0" u="none" strike="noStrike">
                <a:solidFill>
                  <a:srgbClr val="000000"/>
                </a:solidFill>
                <a:effectLst/>
                <a:latin typeface="Times New Roman" panose="02020603050405020304" pitchFamily="18" charset="0"/>
              </a:rPr>
              <a:t>Tạo cửa hàng trực tuyến chuyên nghiệp</a:t>
            </a:r>
            <a:endParaRPr lang="en-US" sz="3200">
              <a:solidFill>
                <a:srgbClr val="191919"/>
              </a:solidFill>
              <a:latin typeface="Noto Sans JP Light"/>
              <a:ea typeface="Noto Sans JP Light"/>
              <a:cs typeface="Noto Sans JP Light"/>
              <a:sym typeface="Noto Sans JP Light"/>
            </a:endParaRPr>
          </a:p>
        </p:txBody>
      </p:sp>
      <p:sp>
        <p:nvSpPr>
          <p:cNvPr id="7" name="Freeform 7"/>
          <p:cNvSpPr/>
          <p:nvPr/>
        </p:nvSpPr>
        <p:spPr>
          <a:xfrm>
            <a:off x="231058" y="2584745"/>
            <a:ext cx="607142" cy="610836"/>
          </a:xfrm>
          <a:custGeom>
            <a:avLst/>
            <a:gdLst/>
            <a:ahLst/>
            <a:cxnLst/>
            <a:rect l="l" t="t" r="r" b="b"/>
            <a:pathLst>
              <a:path w="550863" h="610836">
                <a:moveTo>
                  <a:pt x="0" y="0"/>
                </a:moveTo>
                <a:lnTo>
                  <a:pt x="550863" y="0"/>
                </a:lnTo>
                <a:lnTo>
                  <a:pt x="550863" y="610836"/>
                </a:lnTo>
                <a:lnTo>
                  <a:pt x="0" y="6108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3200"/>
          </a:p>
        </p:txBody>
      </p:sp>
      <p:sp>
        <p:nvSpPr>
          <p:cNvPr id="8" name="TextBox 8"/>
          <p:cNvSpPr txBox="1"/>
          <p:nvPr/>
        </p:nvSpPr>
        <p:spPr>
          <a:xfrm>
            <a:off x="1798733" y="2705427"/>
            <a:ext cx="7345267" cy="344774"/>
          </a:xfrm>
          <a:prstGeom prst="rect">
            <a:avLst/>
          </a:prstGeom>
        </p:spPr>
        <p:txBody>
          <a:bodyPr wrap="square" lIns="0" tIns="0" rIns="0" bIns="0" rtlCol="0" anchor="t">
            <a:spAutoFit/>
          </a:bodyPr>
          <a:lstStyle/>
          <a:p>
            <a:pPr algn="l">
              <a:lnSpc>
                <a:spcPts val="2520"/>
              </a:lnSpc>
            </a:pPr>
            <a:r>
              <a:rPr lang="vi-VN" sz="3200" i="0" u="none" strike="noStrike">
                <a:solidFill>
                  <a:srgbClr val="000000"/>
                </a:solidFill>
                <a:effectLst/>
                <a:latin typeface="Times New Roman" panose="02020603050405020304" pitchFamily="18" charset="0"/>
              </a:rPr>
              <a:t>Tối ưu hóa tốc độ và trải nghiệm người dùng</a:t>
            </a:r>
            <a:endParaRPr lang="en-US" sz="3200">
              <a:solidFill>
                <a:srgbClr val="191919"/>
              </a:solidFill>
              <a:latin typeface="Noto Sans JP Light"/>
              <a:ea typeface="Noto Sans JP Light"/>
              <a:cs typeface="Noto Sans JP Light"/>
              <a:sym typeface="Noto Sans JP Light"/>
            </a:endParaRPr>
          </a:p>
        </p:txBody>
      </p:sp>
      <p:sp>
        <p:nvSpPr>
          <p:cNvPr id="9" name="Freeform 9"/>
          <p:cNvSpPr/>
          <p:nvPr/>
        </p:nvSpPr>
        <p:spPr>
          <a:xfrm>
            <a:off x="238432" y="3761081"/>
            <a:ext cx="607142" cy="610836"/>
          </a:xfrm>
          <a:custGeom>
            <a:avLst/>
            <a:gdLst/>
            <a:ahLst/>
            <a:cxnLst/>
            <a:rect l="l" t="t" r="r" b="b"/>
            <a:pathLst>
              <a:path w="550863" h="610836">
                <a:moveTo>
                  <a:pt x="0" y="0"/>
                </a:moveTo>
                <a:lnTo>
                  <a:pt x="550863" y="0"/>
                </a:lnTo>
                <a:lnTo>
                  <a:pt x="550863" y="610836"/>
                </a:lnTo>
                <a:lnTo>
                  <a:pt x="0" y="6108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3200"/>
          </a:p>
        </p:txBody>
      </p:sp>
      <p:sp>
        <p:nvSpPr>
          <p:cNvPr id="10" name="TextBox 10"/>
          <p:cNvSpPr txBox="1"/>
          <p:nvPr/>
        </p:nvSpPr>
        <p:spPr>
          <a:xfrm>
            <a:off x="1806107" y="3881762"/>
            <a:ext cx="7345267" cy="344774"/>
          </a:xfrm>
          <a:prstGeom prst="rect">
            <a:avLst/>
          </a:prstGeom>
        </p:spPr>
        <p:txBody>
          <a:bodyPr wrap="square" lIns="0" tIns="0" rIns="0" bIns="0" rtlCol="0" anchor="t">
            <a:spAutoFit/>
          </a:bodyPr>
          <a:lstStyle/>
          <a:p>
            <a:pPr algn="l">
              <a:lnSpc>
                <a:spcPts val="2520"/>
              </a:lnSpc>
            </a:pPr>
            <a:r>
              <a:rPr lang="en-US" sz="3200" i="0" u="none" strike="noStrike">
                <a:solidFill>
                  <a:srgbClr val="000000"/>
                </a:solidFill>
                <a:effectLst/>
                <a:latin typeface="Times New Roman" panose="02020603050405020304" pitchFamily="18" charset="0"/>
              </a:rPr>
              <a:t>Quản lý và hiển thị sản phẩm dễ dàng</a:t>
            </a:r>
            <a:endParaRPr lang="en-US" sz="3200">
              <a:solidFill>
                <a:srgbClr val="191919"/>
              </a:solidFill>
              <a:latin typeface="Noto Sans JP Light"/>
              <a:ea typeface="Noto Sans JP Light"/>
              <a:cs typeface="Noto Sans JP Light"/>
              <a:sym typeface="Noto Sans JP Light"/>
            </a:endParaRPr>
          </a:p>
        </p:txBody>
      </p:sp>
      <p:sp>
        <p:nvSpPr>
          <p:cNvPr id="11" name="Freeform 11"/>
          <p:cNvSpPr/>
          <p:nvPr/>
        </p:nvSpPr>
        <p:spPr>
          <a:xfrm>
            <a:off x="231058" y="4932969"/>
            <a:ext cx="607142" cy="610836"/>
          </a:xfrm>
          <a:custGeom>
            <a:avLst/>
            <a:gdLst/>
            <a:ahLst/>
            <a:cxnLst/>
            <a:rect l="l" t="t" r="r" b="b"/>
            <a:pathLst>
              <a:path w="550863" h="610836">
                <a:moveTo>
                  <a:pt x="0" y="0"/>
                </a:moveTo>
                <a:lnTo>
                  <a:pt x="550863" y="0"/>
                </a:lnTo>
                <a:lnTo>
                  <a:pt x="550863" y="610836"/>
                </a:lnTo>
                <a:lnTo>
                  <a:pt x="0" y="6108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3200"/>
          </a:p>
        </p:txBody>
      </p:sp>
      <p:sp>
        <p:nvSpPr>
          <p:cNvPr id="12" name="TextBox 12"/>
          <p:cNvSpPr txBox="1"/>
          <p:nvPr/>
        </p:nvSpPr>
        <p:spPr>
          <a:xfrm>
            <a:off x="1798733" y="5088946"/>
            <a:ext cx="7345267" cy="315920"/>
          </a:xfrm>
          <a:prstGeom prst="rect">
            <a:avLst/>
          </a:prstGeom>
        </p:spPr>
        <p:txBody>
          <a:bodyPr wrap="square" lIns="0" tIns="0" rIns="0" bIns="0" rtlCol="0" anchor="t">
            <a:spAutoFit/>
          </a:bodyPr>
          <a:lstStyle/>
          <a:p>
            <a:pPr algn="l">
              <a:lnSpc>
                <a:spcPts val="2221"/>
              </a:lnSpc>
            </a:pPr>
            <a:r>
              <a:rPr lang="en-US" sz="3200" i="0" u="none" strike="noStrike">
                <a:solidFill>
                  <a:srgbClr val="000000"/>
                </a:solidFill>
                <a:effectLst/>
                <a:latin typeface="Times New Roman" panose="02020603050405020304" pitchFamily="18" charset="0"/>
              </a:rPr>
              <a:t>Tích hợp thanh toán và vận chuyển</a:t>
            </a:r>
            <a:endParaRPr lang="en-US" sz="3200">
              <a:solidFill>
                <a:srgbClr val="191919"/>
              </a:solidFill>
              <a:latin typeface="Noto Sans JP Light"/>
              <a:ea typeface="Noto Sans JP Light"/>
              <a:cs typeface="Noto Sans JP Light"/>
              <a:sym typeface="Noto Sans JP Light"/>
            </a:endParaRPr>
          </a:p>
        </p:txBody>
      </p:sp>
      <p:sp>
        <p:nvSpPr>
          <p:cNvPr id="13" name="Freeform 13"/>
          <p:cNvSpPr/>
          <p:nvPr/>
        </p:nvSpPr>
        <p:spPr>
          <a:xfrm>
            <a:off x="231058" y="6113147"/>
            <a:ext cx="607142" cy="610836"/>
          </a:xfrm>
          <a:custGeom>
            <a:avLst/>
            <a:gdLst/>
            <a:ahLst/>
            <a:cxnLst/>
            <a:rect l="l" t="t" r="r" b="b"/>
            <a:pathLst>
              <a:path w="550863" h="610836">
                <a:moveTo>
                  <a:pt x="0" y="0"/>
                </a:moveTo>
                <a:lnTo>
                  <a:pt x="550863" y="0"/>
                </a:lnTo>
                <a:lnTo>
                  <a:pt x="550863" y="610836"/>
                </a:lnTo>
                <a:lnTo>
                  <a:pt x="0" y="6108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3200"/>
          </a:p>
        </p:txBody>
      </p:sp>
      <p:sp>
        <p:nvSpPr>
          <p:cNvPr id="14" name="TextBox 14"/>
          <p:cNvSpPr txBox="1"/>
          <p:nvPr/>
        </p:nvSpPr>
        <p:spPr>
          <a:xfrm>
            <a:off x="1798733" y="6233828"/>
            <a:ext cx="7345267" cy="344774"/>
          </a:xfrm>
          <a:prstGeom prst="rect">
            <a:avLst/>
          </a:prstGeom>
        </p:spPr>
        <p:txBody>
          <a:bodyPr wrap="square" lIns="0" tIns="0" rIns="0" bIns="0" rtlCol="0" anchor="t">
            <a:spAutoFit/>
          </a:bodyPr>
          <a:lstStyle/>
          <a:p>
            <a:pPr algn="l">
              <a:lnSpc>
                <a:spcPts val="2520"/>
              </a:lnSpc>
            </a:pPr>
            <a:r>
              <a:rPr lang="en-US" sz="3200" i="0" u="none" strike="noStrike">
                <a:solidFill>
                  <a:srgbClr val="000000"/>
                </a:solidFill>
                <a:effectLst/>
                <a:latin typeface="Times New Roman" panose="02020603050405020304" pitchFamily="18" charset="0"/>
              </a:rPr>
              <a:t>Khả năng mở rộng</a:t>
            </a:r>
            <a:endParaRPr lang="en-US" sz="3200">
              <a:solidFill>
                <a:srgbClr val="191919"/>
              </a:solidFill>
              <a:latin typeface="Noto Sans JP Light"/>
              <a:ea typeface="Noto Sans JP Light"/>
              <a:cs typeface="Noto Sans JP Light"/>
              <a:sym typeface="Noto Sans JP Light"/>
            </a:endParaRPr>
          </a:p>
        </p:txBody>
      </p:sp>
      <p:sp>
        <p:nvSpPr>
          <p:cNvPr id="15" name="TextBox 14">
            <a:extLst>
              <a:ext uri="{FF2B5EF4-FFF2-40B4-BE49-F238E27FC236}">
                <a16:creationId xmlns:a16="http://schemas.microsoft.com/office/drawing/2014/main" id="{5B01F49C-6DD5-B45F-7E76-EC3CEF0565CC}"/>
              </a:ext>
            </a:extLst>
          </p:cNvPr>
          <p:cNvSpPr txBox="1"/>
          <p:nvPr/>
        </p:nvSpPr>
        <p:spPr>
          <a:xfrm>
            <a:off x="228600" y="158754"/>
            <a:ext cx="9899786" cy="500137"/>
          </a:xfrm>
          <a:prstGeom prst="rect">
            <a:avLst/>
          </a:prstGeom>
        </p:spPr>
        <p:txBody>
          <a:bodyPr wrap="square" lIns="0" tIns="0" rIns="0" bIns="0" rtlCol="0" anchor="t">
            <a:spAutoFit/>
          </a:bodyPr>
          <a:lstStyle/>
          <a:p>
            <a:pPr marL="0" lvl="0" indent="0" algn="l">
              <a:lnSpc>
                <a:spcPts val="3919"/>
              </a:lnSpc>
              <a:spcBef>
                <a:spcPct val="0"/>
              </a:spcBef>
            </a:pPr>
            <a:r>
              <a:rPr lang="en-US" sz="3600" b="1">
                <a:latin typeface="Quicksand Bold"/>
                <a:ea typeface="Quicksand Bold"/>
                <a:cs typeface="Quicksand Bold"/>
                <a:sym typeface="Quicksand Bold"/>
              </a:rPr>
              <a:t>III. Mục tiêu chính</a:t>
            </a:r>
            <a:endParaRPr lang="en-US" sz="3600" b="1" dirty="0">
              <a:latin typeface="Quicksand Bold"/>
              <a:ea typeface="Quicksand Bold"/>
              <a:cs typeface="Quicksand Bold"/>
              <a:sym typeface="Quicksand Bold"/>
            </a:endParaRPr>
          </a:p>
        </p:txBody>
      </p:sp>
      <p:sp>
        <p:nvSpPr>
          <p:cNvPr id="17" name="TextBox 16">
            <a:extLst>
              <a:ext uri="{FF2B5EF4-FFF2-40B4-BE49-F238E27FC236}">
                <a16:creationId xmlns:a16="http://schemas.microsoft.com/office/drawing/2014/main" id="{BAED829B-33A8-7CF6-DC81-A409AFC264B0}"/>
              </a:ext>
            </a:extLst>
          </p:cNvPr>
          <p:cNvSpPr txBox="1"/>
          <p:nvPr/>
        </p:nvSpPr>
        <p:spPr>
          <a:xfrm>
            <a:off x="3276600" y="7200900"/>
            <a:ext cx="11049000" cy="2554545"/>
          </a:xfrm>
          <a:prstGeom prst="rect">
            <a:avLst/>
          </a:prstGeom>
          <a:noFill/>
        </p:spPr>
        <p:txBody>
          <a:bodyPr wrap="square">
            <a:spAutoFit/>
          </a:bodyPr>
          <a:lstStyle/>
          <a:p>
            <a:r>
              <a:rPr lang="vi-VN" sz="3200" b="0" i="1" u="none" strike="noStrike">
                <a:solidFill>
                  <a:srgbClr val="000000"/>
                </a:solidFill>
                <a:effectLst/>
                <a:latin typeface="Times New Roman" panose="02020603050405020304" pitchFamily="18" charset="0"/>
              </a:rPr>
              <a:t>Việc xây dựng website bán giày trên nền tảng </a:t>
            </a:r>
            <a:r>
              <a:rPr lang="vi-VN" sz="3200" b="1" i="1" u="none" strike="noStrike">
                <a:solidFill>
                  <a:srgbClr val="000000"/>
                </a:solidFill>
                <a:effectLst/>
                <a:latin typeface="Times New Roman" panose="02020603050405020304" pitchFamily="18" charset="0"/>
              </a:rPr>
              <a:t>WordPress </a:t>
            </a:r>
            <a:r>
              <a:rPr lang="vi-VN" sz="3200" b="0" i="1" u="none" strike="noStrike">
                <a:solidFill>
                  <a:srgbClr val="000000"/>
                </a:solidFill>
                <a:effectLst/>
                <a:latin typeface="Times New Roman" panose="02020603050405020304" pitchFamily="18" charset="0"/>
              </a:rPr>
              <a:t>và </a:t>
            </a:r>
            <a:r>
              <a:rPr lang="vi-VN" sz="3200" b="1" i="1" u="none" strike="noStrike">
                <a:solidFill>
                  <a:srgbClr val="000000"/>
                </a:solidFill>
                <a:effectLst/>
                <a:latin typeface="Times New Roman" panose="02020603050405020304" pitchFamily="18" charset="0"/>
              </a:rPr>
              <a:t>DigitalOcean </a:t>
            </a:r>
            <a:r>
              <a:rPr lang="vi-VN" sz="3200" b="0" i="1" u="none" strike="noStrike">
                <a:solidFill>
                  <a:srgbClr val="000000"/>
                </a:solidFill>
                <a:effectLst/>
                <a:latin typeface="Times New Roman" panose="02020603050405020304" pitchFamily="18" charset="0"/>
              </a:rPr>
              <a:t>không chỉ là một giải pháp thực tế, mà còn mang lại hiệu quả kinh doanh vượt trội, giúp cửa hàng nhanh chóng tiếp cận thị trường trực tuyến với chi phí hợp lý và tối ưu hiệu suất trong bối cảnh cạnh tranh hiện nay.</a:t>
            </a:r>
            <a:endParaRPr lang="en-US" sz="3200"/>
          </a:p>
        </p:txBody>
      </p:sp>
      <p:sp>
        <p:nvSpPr>
          <p:cNvPr id="18" name="Arrow: Right 17">
            <a:extLst>
              <a:ext uri="{FF2B5EF4-FFF2-40B4-BE49-F238E27FC236}">
                <a16:creationId xmlns:a16="http://schemas.microsoft.com/office/drawing/2014/main" id="{B948DD33-97FC-4364-6269-BBCBA606CF5B}"/>
              </a:ext>
            </a:extLst>
          </p:cNvPr>
          <p:cNvSpPr/>
          <p:nvPr/>
        </p:nvSpPr>
        <p:spPr>
          <a:xfrm>
            <a:off x="845574" y="7794523"/>
            <a:ext cx="1676400" cy="1219200"/>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050" name="Picture 2" descr="11+ bước quản lý sản phẩm chi tiết giúp quản lý sản phẩm thành công -  TrustSales">
            <a:extLst>
              <a:ext uri="{FF2B5EF4-FFF2-40B4-BE49-F238E27FC236}">
                <a16:creationId xmlns:a16="http://schemas.microsoft.com/office/drawing/2014/main" id="{9F69C157-F03D-0F4C-833A-3F97887DCB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8800" y="1517618"/>
            <a:ext cx="8094125" cy="5392711"/>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37">
            <a:extLst>
              <a:ext uri="{FF2B5EF4-FFF2-40B4-BE49-F238E27FC236}">
                <a16:creationId xmlns:a16="http://schemas.microsoft.com/office/drawing/2014/main" id="{B9F17BA8-18C5-9621-8279-20402C714CA7}"/>
              </a:ext>
            </a:extLst>
          </p:cNvPr>
          <p:cNvSpPr/>
          <p:nvPr/>
        </p:nvSpPr>
        <p:spPr>
          <a:xfrm>
            <a:off x="16535399" y="106359"/>
            <a:ext cx="1617059" cy="1227141"/>
          </a:xfrm>
          <a:custGeom>
            <a:avLst/>
            <a:gdLst/>
            <a:ahLst/>
            <a:cxnLst/>
            <a:rect l="l" t="t" r="r" b="b"/>
            <a:pathLst>
              <a:path w="1611423" h="1341510">
                <a:moveTo>
                  <a:pt x="0" y="0"/>
                </a:moveTo>
                <a:lnTo>
                  <a:pt x="1611423" y="0"/>
                </a:lnTo>
                <a:lnTo>
                  <a:pt x="1611423" y="1341510"/>
                </a:lnTo>
                <a:lnTo>
                  <a:pt x="0" y="1341510"/>
                </a:lnTo>
                <a:lnTo>
                  <a:pt x="0" y="0"/>
                </a:lnTo>
                <a:close/>
              </a:path>
            </a:pathLst>
          </a:custGeom>
          <a:blipFill>
            <a:blip r:embed="rId5"/>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266</TotalTime>
  <Words>2083</Words>
  <Application>Microsoft Office PowerPoint</Application>
  <PresentationFormat>Custom</PresentationFormat>
  <Paragraphs>185</Paragraphs>
  <Slides>28</Slides>
  <Notes>16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Quicksand Bold</vt:lpstr>
      <vt:lpstr>Arsenal Bold</vt:lpstr>
      <vt:lpstr>Calibri</vt:lpstr>
      <vt:lpstr>Wingdings</vt:lpstr>
      <vt:lpstr>Noto Sans JP Light</vt:lpstr>
      <vt:lpstr>Quicksand</vt:lpstr>
      <vt:lpstr>Times New Roman</vt:lpstr>
      <vt:lpstr>Aptos</vt:lpstr>
      <vt:lpstr>Abadi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Thời Trang Tuyết Linh</dc:title>
  <cp:lastModifiedBy>Đoàn Phương Hà</cp:lastModifiedBy>
  <cp:revision>29</cp:revision>
  <dcterms:created xsi:type="dcterms:W3CDTF">2006-08-16T00:00:00Z</dcterms:created>
  <dcterms:modified xsi:type="dcterms:W3CDTF">2024-10-15T00:33:00Z</dcterms:modified>
  <dc:identifier>DAGThAKhRzA</dc:identifier>
</cp:coreProperties>
</file>